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0" r:id="rId1"/>
    <p:sldMasterId id="2147483711" r:id="rId2"/>
  </p:sldMasterIdLst>
  <p:notesMasterIdLst>
    <p:notesMasterId r:id="rId71"/>
  </p:notesMasterIdLst>
  <p:sldIdLst>
    <p:sldId id="335" r:id="rId3"/>
    <p:sldId id="336" r:id="rId4"/>
    <p:sldId id="337" r:id="rId5"/>
    <p:sldId id="259" r:id="rId6"/>
    <p:sldId id="260" r:id="rId7"/>
    <p:sldId id="263" r:id="rId8"/>
    <p:sldId id="334"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32" r:id="rId70"/>
  </p:sldIdLst>
  <p:sldSz cx="13004800" cy="7302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12BA42-A5EF-434B-A67B-880A3FF38B11}">
  <a:tblStyle styleId="{CF12BA42-A5EF-434B-A67B-880A3FF38B11}"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63"/>
    <p:restoredTop sz="94617"/>
  </p:normalViewPr>
  <p:slideViewPr>
    <p:cSldViewPr snapToGrid="0" snapToObjects="1">
      <p:cViewPr varScale="1">
        <p:scale>
          <a:sx n="81" d="100"/>
          <a:sy n="81" d="100"/>
        </p:scale>
        <p:origin x="184"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slide" Target="slides/slide68.xml"/><Relationship Id="rId71" Type="http://schemas.openxmlformats.org/officeDocument/2006/relationships/notesMaster" Target="notesMasters/notesMaster1.xml"/><Relationship Id="rId72" Type="http://schemas.openxmlformats.org/officeDocument/2006/relationships/presProps" Target="pres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spcBef>
                <a:spcPts val="0"/>
              </a:spcBef>
              <a:defRPr/>
            </a:lvl1pPr>
            <a:lvl2pPr marL="0" marR="0" lvl="1" indent="228600" algn="l" rtl="0">
              <a:spcBef>
                <a:spcPts val="0"/>
              </a:spcBef>
              <a:defRPr/>
            </a:lvl2pPr>
            <a:lvl3pPr marL="0" marR="0" lvl="2" indent="457200" algn="l" rtl="0">
              <a:spcBef>
                <a:spcPts val="0"/>
              </a:spcBef>
              <a:defRPr/>
            </a:lvl3pPr>
            <a:lvl4pPr marL="0" marR="0" lvl="3" indent="685800" algn="l" rtl="0">
              <a:spcBef>
                <a:spcPts val="0"/>
              </a:spcBef>
              <a:defRPr/>
            </a:lvl4pPr>
            <a:lvl5pPr marL="0" marR="0" lvl="4" indent="914400" algn="l" rtl="0">
              <a:spcBef>
                <a:spcPts val="0"/>
              </a:spcBef>
              <a:defRPr/>
            </a:lvl5pPr>
            <a:lvl6pPr marL="0" marR="0" lvl="5" indent="1143000" algn="l" rtl="0">
              <a:spcBef>
                <a:spcPts val="0"/>
              </a:spcBef>
              <a:defRPr/>
            </a:lvl6pPr>
            <a:lvl7pPr marL="0" marR="0" lvl="6" indent="1371600" algn="l" rtl="0">
              <a:spcBef>
                <a:spcPts val="0"/>
              </a:spcBef>
              <a:defRPr/>
            </a:lvl7pPr>
            <a:lvl8pPr marL="0" marR="0" lvl="7" indent="1600200" algn="l" rtl="0">
              <a:spcBef>
                <a:spcPts val="0"/>
              </a:spcBef>
              <a:defRPr/>
            </a:lvl8pPr>
            <a:lvl9pPr marL="0" marR="0" lvl="8" indent="1828800" algn="l" rtl="0">
              <a:spcBef>
                <a:spcPts val="0"/>
              </a:spcBef>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432" name="Shape 43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0031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6" name="Shape 49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03" name="Shape 50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Shape 51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5" name="Shape 51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21" name="Shape 52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27" name="Shape 52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4" name="Shape 53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1" name="Shape 54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8" name="Shape 54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54" name="Shape 55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8" name="Shape 43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2129216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Shape 55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60" name="Shape 56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66" name="Shape 56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75" name="Shape 57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1" name="Shape 58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7" name="Shape 58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94" name="Shape 59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Shape 59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00" name="Shape 60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Shape 60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06" name="Shape 60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Shape 6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12" name="Shape 6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Shape 61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18" name="Shape 61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7" name="Shape 58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725772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24" name="Shape 62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31" name="Shape 63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Shape 63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37" name="Shape 6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Shape 64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43" name="Shape 64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49" name="Shape 6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Shape 65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5" name="Shape 6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667" name="Shape 66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Shape 67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73" name="Shape 67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Shape 67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79" name="Shape 67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85" name="Shape 68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432" name="Shape 43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91" name="Shape 69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Shape 69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97" name="Shape 69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03" name="Shape 70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Shape 7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09" name="Shape 7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15" name="Shape 71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Shape 72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21" name="Shape 72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Shape 72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7" name="Shape 72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Shape 73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739" name="Shape 73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Shape 74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45" name="Shape 74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51" name="Shape 75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8" name="Shape 43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57" name="Shape 75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63" name="Shape 76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69" name="Shape 76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Shape 77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75" name="Shape 77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Shape 78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81" name="Shape 78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Shape 78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8" name="Shape 78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800" name="Shape 80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Shape 80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06" name="Shape 80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12" name="Shape 8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18" name="Shape 81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457" name="Shape 45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Shape 82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824" name="Shape 82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0" name="Shape 83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Shape 8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2" name="Shape 84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Shape 8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2" name="Shape 85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Shape 8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2" name="Shape 8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Shape 8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2" name="Shape 8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Shape 88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884" name="Shape 88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Shape 88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90" name="Shape 89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30" name="Shape 9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889371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3" name="Shape 48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9" name="Shape 48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Shape 10"/>
        <p:cNvGrpSpPr/>
        <p:nvPr/>
      </p:nvGrpSpPr>
      <p:grpSpPr>
        <a:xfrm>
          <a:off x="0" y="0"/>
          <a:ext cx="0" cy="0"/>
          <a:chOff x="0" y="0"/>
          <a:chExt cx="0" cy="0"/>
        </a:xfrm>
      </p:grpSpPr>
      <p:cxnSp>
        <p:nvCxnSpPr>
          <p:cNvPr id="11" name="Shape 11"/>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 name="Shape 12"/>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pic>
        <p:nvPicPr>
          <p:cNvPr id="13" name="Shape 13"/>
          <p:cNvPicPr preferRelativeResize="0"/>
          <p:nvPr/>
        </p:nvPicPr>
        <p:blipFill rotWithShape="1">
          <a:blip r:embed="rId2">
            <a:alphaModFix/>
          </a:blip>
          <a:srcRect/>
          <a:stretch/>
        </p:blipFill>
        <p:spPr>
          <a:xfrm>
            <a:off x="634999" y="762000"/>
            <a:ext cx="2832101" cy="3047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58" name="Shape 58"/>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59" name="Shape 59"/>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60" name="Shape 60"/>
          <p:cNvCxnSpPr/>
          <p:nvPr/>
        </p:nvCxnSpPr>
        <p:spPr>
          <a:xfrm>
            <a:off x="635000" y="635000"/>
            <a:ext cx="11734800" cy="11"/>
          </a:xfrm>
          <a:prstGeom prst="straightConnector1">
            <a:avLst/>
          </a:prstGeom>
          <a:noFill/>
          <a:ln>
            <a:noFill/>
          </a:ln>
        </p:spPr>
      </p:cxnSp>
      <p:cxnSp>
        <p:nvCxnSpPr>
          <p:cNvPr id="61" name="Shape 61"/>
          <p:cNvCxnSpPr/>
          <p:nvPr/>
        </p:nvCxnSpPr>
        <p:spPr>
          <a:xfrm>
            <a:off x="635000" y="1219200"/>
            <a:ext cx="11734800" cy="11"/>
          </a:xfrm>
          <a:prstGeom prst="straightConnector1">
            <a:avLst/>
          </a:prstGeom>
          <a:noFill/>
          <a:ln>
            <a:noFill/>
          </a:ln>
        </p:spPr>
      </p:cxnSp>
      <p:sp>
        <p:nvSpPr>
          <p:cNvPr id="62" name="Shape 62"/>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3" name="Shape 63"/>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4" name="Shape 64"/>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harts">
    <p:spTree>
      <p:nvGrpSpPr>
        <p:cNvPr id="1" name="Shape 65"/>
        <p:cNvGrpSpPr/>
        <p:nvPr/>
      </p:nvGrpSpPr>
      <p:grpSpPr>
        <a:xfrm>
          <a:off x="0" y="0"/>
          <a:ext cx="0" cy="0"/>
          <a:chOff x="0" y="0"/>
          <a:chExt cx="0" cy="0"/>
        </a:xfrm>
      </p:grpSpPr>
      <p:cxnSp>
        <p:nvCxnSpPr>
          <p:cNvPr id="66" name="Shape 66"/>
          <p:cNvCxnSpPr/>
          <p:nvPr/>
        </p:nvCxnSpPr>
        <p:spPr>
          <a:xfrm>
            <a:off x="635000" y="635000"/>
            <a:ext cx="11734800" cy="11"/>
          </a:xfrm>
          <a:prstGeom prst="straightConnector1">
            <a:avLst/>
          </a:prstGeom>
          <a:noFill/>
          <a:ln>
            <a:noFill/>
          </a:ln>
        </p:spPr>
      </p:cxnSp>
      <p:cxnSp>
        <p:nvCxnSpPr>
          <p:cNvPr id="67" name="Shape 67"/>
          <p:cNvCxnSpPr/>
          <p:nvPr/>
        </p:nvCxnSpPr>
        <p:spPr>
          <a:xfrm>
            <a:off x="635000" y="1219200"/>
            <a:ext cx="11734800" cy="11"/>
          </a:xfrm>
          <a:prstGeom prst="straightConnector1">
            <a:avLst/>
          </a:prstGeom>
          <a:noFill/>
          <a:ln>
            <a:noFill/>
          </a:ln>
        </p:spPr>
      </p:cxnSp>
      <p:sp>
        <p:nvSpPr>
          <p:cNvPr id="68" name="Shape 68"/>
          <p:cNvSpPr/>
          <p:nvPr/>
        </p:nvSpPr>
        <p:spPr>
          <a:xfrm>
            <a:off x="655827" y="2307725"/>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4386428" y="2303347"/>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7409003" y="2423731"/>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allouts">
    <p:spTree>
      <p:nvGrpSpPr>
        <p:cNvPr id="1" name="Shape 71"/>
        <p:cNvGrpSpPr/>
        <p:nvPr/>
      </p:nvGrpSpPr>
      <p:grpSpPr>
        <a:xfrm>
          <a:off x="0" y="0"/>
          <a:ext cx="0" cy="0"/>
          <a:chOff x="0" y="0"/>
          <a:chExt cx="0" cy="0"/>
        </a:xfrm>
      </p:grpSpPr>
      <p:cxnSp>
        <p:nvCxnSpPr>
          <p:cNvPr id="72" name="Shape 72"/>
          <p:cNvCxnSpPr/>
          <p:nvPr/>
        </p:nvCxnSpPr>
        <p:spPr>
          <a:xfrm>
            <a:off x="635000" y="635000"/>
            <a:ext cx="11734800" cy="11"/>
          </a:xfrm>
          <a:prstGeom prst="straightConnector1">
            <a:avLst/>
          </a:prstGeom>
          <a:noFill/>
          <a:ln>
            <a:noFill/>
          </a:ln>
        </p:spPr>
      </p:cxnSp>
      <p:cxnSp>
        <p:nvCxnSpPr>
          <p:cNvPr id="73" name="Shape 73"/>
          <p:cNvCxnSpPr/>
          <p:nvPr/>
        </p:nvCxnSpPr>
        <p:spPr>
          <a:xfrm>
            <a:off x="635000" y="1219200"/>
            <a:ext cx="11734800" cy="11"/>
          </a:xfrm>
          <a:prstGeom prst="straightConnector1">
            <a:avLst/>
          </a:prstGeom>
          <a:noFill/>
          <a:ln>
            <a:noFill/>
          </a:ln>
        </p:spPr>
      </p:cxnSp>
      <p:grpSp>
        <p:nvGrpSpPr>
          <p:cNvPr id="74" name="Shape 74"/>
          <p:cNvGrpSpPr/>
          <p:nvPr/>
        </p:nvGrpSpPr>
        <p:grpSpPr>
          <a:xfrm>
            <a:off x="635000" y="1828800"/>
            <a:ext cx="1270001" cy="1270001"/>
            <a:chOff x="0" y="0"/>
            <a:chExt cx="1270000" cy="1270000"/>
          </a:xfrm>
        </p:grpSpPr>
        <p:pic>
          <p:nvPicPr>
            <p:cNvPr id="75" name="Shape 75"/>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76" name="Shape 76"/>
            <p:cNvSpPr/>
            <p:nvPr/>
          </p:nvSpPr>
          <p:spPr>
            <a:xfrm>
              <a:off x="889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p>
          </p:txBody>
        </p:sp>
      </p:grpSp>
      <p:grpSp>
        <p:nvGrpSpPr>
          <p:cNvPr id="77" name="Shape 77"/>
          <p:cNvGrpSpPr/>
          <p:nvPr/>
        </p:nvGrpSpPr>
        <p:grpSpPr>
          <a:xfrm>
            <a:off x="2159000" y="1828800"/>
            <a:ext cx="1270001" cy="1270001"/>
            <a:chOff x="0" y="0"/>
            <a:chExt cx="1270000" cy="1270000"/>
          </a:xfrm>
        </p:grpSpPr>
        <p:pic>
          <p:nvPicPr>
            <p:cNvPr id="78" name="Shape 78"/>
            <p:cNvPicPr preferRelativeResize="0"/>
            <p:nvPr/>
          </p:nvPicPr>
          <p:blipFill rotWithShape="1">
            <a:blip r:embed="rId3">
              <a:alphaModFix/>
            </a:blip>
            <a:srcRect/>
            <a:stretch/>
          </p:blipFill>
          <p:spPr>
            <a:xfrm>
              <a:off x="0" y="0"/>
              <a:ext cx="1270000" cy="1270000"/>
            </a:xfrm>
            <a:prstGeom prst="rect">
              <a:avLst/>
            </a:prstGeom>
            <a:noFill/>
            <a:ln>
              <a:noFill/>
            </a:ln>
          </p:spPr>
        </p:pic>
        <p:sp>
          <p:nvSpPr>
            <p:cNvPr id="79" name="Shape 79"/>
            <p:cNvSpPr/>
            <p:nvPr/>
          </p:nvSpPr>
          <p:spPr>
            <a:xfrm>
              <a:off x="101600" y="3479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0" name="Shape 80"/>
          <p:cNvGrpSpPr/>
          <p:nvPr/>
        </p:nvGrpSpPr>
        <p:grpSpPr>
          <a:xfrm>
            <a:off x="635000" y="3340100"/>
            <a:ext cx="1270001" cy="1270001"/>
            <a:chOff x="0" y="0"/>
            <a:chExt cx="1270000" cy="1270000"/>
          </a:xfrm>
        </p:grpSpPr>
        <p:pic>
          <p:nvPicPr>
            <p:cNvPr id="81" name="Shape 81"/>
            <p:cNvPicPr preferRelativeResize="0"/>
            <p:nvPr/>
          </p:nvPicPr>
          <p:blipFill rotWithShape="1">
            <a:blip r:embed="rId4">
              <a:alphaModFix/>
            </a:blip>
            <a:srcRect/>
            <a:stretch/>
          </p:blipFill>
          <p:spPr>
            <a:xfrm>
              <a:off x="0" y="0"/>
              <a:ext cx="1270000" cy="1270000"/>
            </a:xfrm>
            <a:prstGeom prst="rect">
              <a:avLst/>
            </a:prstGeom>
            <a:noFill/>
            <a:ln>
              <a:noFill/>
            </a:ln>
          </p:spPr>
        </p:pic>
        <p:sp>
          <p:nvSpPr>
            <p:cNvPr id="82" name="Shape 82"/>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3" name="Shape 83"/>
          <p:cNvGrpSpPr/>
          <p:nvPr/>
        </p:nvGrpSpPr>
        <p:grpSpPr>
          <a:xfrm>
            <a:off x="2159000" y="3340100"/>
            <a:ext cx="1270001" cy="1270001"/>
            <a:chOff x="0" y="0"/>
            <a:chExt cx="1270000" cy="1270000"/>
          </a:xfrm>
        </p:grpSpPr>
        <p:pic>
          <p:nvPicPr>
            <p:cNvPr id="84" name="Shape 84"/>
            <p:cNvPicPr preferRelativeResize="0"/>
            <p:nvPr/>
          </p:nvPicPr>
          <p:blipFill rotWithShape="1">
            <a:blip r:embed="rId5">
              <a:alphaModFix/>
            </a:blip>
            <a:srcRect/>
            <a:stretch/>
          </p:blipFill>
          <p:spPr>
            <a:xfrm>
              <a:off x="0" y="0"/>
              <a:ext cx="1270000" cy="1270000"/>
            </a:xfrm>
            <a:prstGeom prst="rect">
              <a:avLst/>
            </a:prstGeom>
            <a:noFill/>
            <a:ln>
              <a:noFill/>
            </a:ln>
          </p:spPr>
        </p:pic>
        <p:sp>
          <p:nvSpPr>
            <p:cNvPr id="85" name="Shape 85"/>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6" name="Shape 86"/>
          <p:cNvGrpSpPr/>
          <p:nvPr/>
        </p:nvGrpSpPr>
        <p:grpSpPr>
          <a:xfrm>
            <a:off x="635000" y="4876800"/>
            <a:ext cx="1270001" cy="1270001"/>
            <a:chOff x="0" y="0"/>
            <a:chExt cx="1270000" cy="1270000"/>
          </a:xfrm>
        </p:grpSpPr>
        <p:pic>
          <p:nvPicPr>
            <p:cNvPr id="87" name="Shape 87"/>
            <p:cNvPicPr preferRelativeResize="0"/>
            <p:nvPr/>
          </p:nvPicPr>
          <p:blipFill rotWithShape="1">
            <a:blip r:embed="rId6">
              <a:alphaModFix/>
            </a:blip>
            <a:srcRect/>
            <a:stretch/>
          </p:blipFill>
          <p:spPr>
            <a:xfrm>
              <a:off x="0" y="0"/>
              <a:ext cx="1270000" cy="1270000"/>
            </a:xfrm>
            <a:prstGeom prst="rect">
              <a:avLst/>
            </a:prstGeom>
            <a:noFill/>
            <a:ln>
              <a:noFill/>
            </a:ln>
          </p:spPr>
        </p:pic>
        <p:sp>
          <p:nvSpPr>
            <p:cNvPr id="88" name="Shape 88"/>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9" name="Shape 89"/>
          <p:cNvGrpSpPr/>
          <p:nvPr/>
        </p:nvGrpSpPr>
        <p:grpSpPr>
          <a:xfrm>
            <a:off x="2159000" y="4876800"/>
            <a:ext cx="1270001" cy="1270001"/>
            <a:chOff x="0" y="0"/>
            <a:chExt cx="1270000" cy="1270000"/>
          </a:xfrm>
        </p:grpSpPr>
        <p:pic>
          <p:nvPicPr>
            <p:cNvPr id="90" name="Shape 90"/>
            <p:cNvPicPr preferRelativeResize="0"/>
            <p:nvPr/>
          </p:nvPicPr>
          <p:blipFill rotWithShape="1">
            <a:blip r:embed="rId7">
              <a:alphaModFix/>
            </a:blip>
            <a:srcRect/>
            <a:stretch/>
          </p:blipFill>
          <p:spPr>
            <a:xfrm>
              <a:off x="0" y="0"/>
              <a:ext cx="1270000" cy="1270000"/>
            </a:xfrm>
            <a:prstGeom prst="rect">
              <a:avLst/>
            </a:prstGeom>
            <a:noFill/>
            <a:ln>
              <a:noFill/>
            </a:ln>
          </p:spPr>
        </p:pic>
        <p:sp>
          <p:nvSpPr>
            <p:cNvPr id="91" name="Shape 91"/>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sp>
        <p:nvSpPr>
          <p:cNvPr id="92" name="Shape 92"/>
          <p:cNvSpPr/>
          <p:nvPr/>
        </p:nvSpPr>
        <p:spPr>
          <a:xfrm>
            <a:off x="8790781" y="1828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grpSp>
        <p:nvGrpSpPr>
          <p:cNvPr id="93" name="Shape 93"/>
          <p:cNvGrpSpPr/>
          <p:nvPr/>
        </p:nvGrpSpPr>
        <p:grpSpPr>
          <a:xfrm>
            <a:off x="4051298" y="1828799"/>
            <a:ext cx="2032001" cy="2032001"/>
            <a:chOff x="0" y="0"/>
            <a:chExt cx="2032000" cy="2032000"/>
          </a:xfrm>
        </p:grpSpPr>
        <p:pic>
          <p:nvPicPr>
            <p:cNvPr id="94" name="Shape 94"/>
            <p:cNvPicPr preferRelativeResize="0"/>
            <p:nvPr/>
          </p:nvPicPr>
          <p:blipFill rotWithShape="1">
            <a:blip r:embed="rId8">
              <a:alphaModFix/>
            </a:blip>
            <a:srcRect/>
            <a:stretch/>
          </p:blipFill>
          <p:spPr>
            <a:xfrm>
              <a:off x="0" y="0"/>
              <a:ext cx="2032000" cy="2032000"/>
            </a:xfrm>
            <a:prstGeom prst="rect">
              <a:avLst/>
            </a:prstGeom>
            <a:noFill/>
            <a:ln>
              <a:noFill/>
            </a:ln>
          </p:spPr>
        </p:pic>
        <p:sp>
          <p:nvSpPr>
            <p:cNvPr id="95" name="Shape 95"/>
            <p:cNvSpPr/>
            <p:nvPr/>
          </p:nvSpPr>
          <p:spPr>
            <a:xfrm>
              <a:off x="1651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TERM</a:t>
              </a:r>
            </a:p>
          </p:txBody>
        </p:sp>
        <p:sp>
          <p:nvSpPr>
            <p:cNvPr id="96" name="Shape 96"/>
            <p:cNvSpPr/>
            <p:nvPr/>
          </p:nvSpPr>
          <p:spPr>
            <a:xfrm>
              <a:off x="1651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97" name="Shape 97"/>
          <p:cNvGrpSpPr/>
          <p:nvPr/>
        </p:nvGrpSpPr>
        <p:grpSpPr>
          <a:xfrm>
            <a:off x="6362698" y="1828799"/>
            <a:ext cx="2032001" cy="2032001"/>
            <a:chOff x="0" y="0"/>
            <a:chExt cx="2032000" cy="2032000"/>
          </a:xfrm>
        </p:grpSpPr>
        <p:pic>
          <p:nvPicPr>
            <p:cNvPr id="98" name="Shape 98"/>
            <p:cNvPicPr preferRelativeResize="0"/>
            <p:nvPr/>
          </p:nvPicPr>
          <p:blipFill rotWithShape="1">
            <a:blip r:embed="rId9">
              <a:alphaModFix/>
            </a:blip>
            <a:srcRect/>
            <a:stretch/>
          </p:blipFill>
          <p:spPr>
            <a:xfrm>
              <a:off x="0" y="0"/>
              <a:ext cx="2032000" cy="2032000"/>
            </a:xfrm>
            <a:prstGeom prst="rect">
              <a:avLst/>
            </a:prstGeom>
            <a:noFill/>
            <a:ln>
              <a:noFill/>
            </a:ln>
          </p:spPr>
        </p:pic>
        <p:sp>
          <p:nvSpPr>
            <p:cNvPr id="99" name="Shape 99"/>
            <p:cNvSpPr/>
            <p:nvPr/>
          </p:nvSpPr>
          <p:spPr>
            <a:xfrm>
              <a:off x="1778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0" name="Shape 100"/>
            <p:cNvSpPr/>
            <p:nvPr/>
          </p:nvSpPr>
          <p:spPr>
            <a:xfrm>
              <a:off x="1778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1" name="Shape 101"/>
          <p:cNvGrpSpPr/>
          <p:nvPr/>
        </p:nvGrpSpPr>
        <p:grpSpPr>
          <a:xfrm>
            <a:off x="4051298" y="4114798"/>
            <a:ext cx="2032001" cy="2032001"/>
            <a:chOff x="0" y="0"/>
            <a:chExt cx="2032000" cy="2032000"/>
          </a:xfrm>
        </p:grpSpPr>
        <p:pic>
          <p:nvPicPr>
            <p:cNvPr id="102" name="Shape 102"/>
            <p:cNvPicPr preferRelativeResize="0"/>
            <p:nvPr/>
          </p:nvPicPr>
          <p:blipFill rotWithShape="1">
            <a:blip r:embed="rId10">
              <a:alphaModFix/>
            </a:blip>
            <a:srcRect/>
            <a:stretch/>
          </p:blipFill>
          <p:spPr>
            <a:xfrm>
              <a:off x="0" y="0"/>
              <a:ext cx="2032000" cy="2032000"/>
            </a:xfrm>
            <a:prstGeom prst="rect">
              <a:avLst/>
            </a:prstGeom>
            <a:noFill/>
            <a:ln>
              <a:noFill/>
            </a:ln>
          </p:spPr>
        </p:pic>
        <p:sp>
          <p:nvSpPr>
            <p:cNvPr id="103" name="Shape 103"/>
            <p:cNvSpPr/>
            <p:nvPr/>
          </p:nvSpPr>
          <p:spPr>
            <a:xfrm>
              <a:off x="1651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4" name="Shape 104"/>
            <p:cNvSpPr/>
            <p:nvPr/>
          </p:nvSpPr>
          <p:spPr>
            <a:xfrm>
              <a:off x="1651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5" name="Shape 105"/>
          <p:cNvGrpSpPr/>
          <p:nvPr/>
        </p:nvGrpSpPr>
        <p:grpSpPr>
          <a:xfrm>
            <a:off x="6362698" y="4114798"/>
            <a:ext cx="2032001" cy="2032001"/>
            <a:chOff x="0" y="0"/>
            <a:chExt cx="2032000" cy="2032000"/>
          </a:xfrm>
        </p:grpSpPr>
        <p:pic>
          <p:nvPicPr>
            <p:cNvPr id="106" name="Shape 106"/>
            <p:cNvPicPr preferRelativeResize="0"/>
            <p:nvPr/>
          </p:nvPicPr>
          <p:blipFill rotWithShape="1">
            <a:blip r:embed="rId11">
              <a:alphaModFix/>
            </a:blip>
            <a:srcRect/>
            <a:stretch/>
          </p:blipFill>
          <p:spPr>
            <a:xfrm>
              <a:off x="0" y="0"/>
              <a:ext cx="2032000" cy="2032000"/>
            </a:xfrm>
            <a:prstGeom prst="rect">
              <a:avLst/>
            </a:prstGeom>
            <a:noFill/>
            <a:ln>
              <a:noFill/>
            </a:ln>
          </p:spPr>
        </p:pic>
        <p:sp>
          <p:nvSpPr>
            <p:cNvPr id="107" name="Shape 107"/>
            <p:cNvSpPr/>
            <p:nvPr/>
          </p:nvSpPr>
          <p:spPr>
            <a:xfrm>
              <a:off x="1778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8" name="Shape 108"/>
            <p:cNvSpPr/>
            <p:nvPr/>
          </p:nvSpPr>
          <p:spPr>
            <a:xfrm>
              <a:off x="1778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109" name="Shape 109"/>
          <p:cNvSpPr/>
          <p:nvPr/>
        </p:nvSpPr>
        <p:spPr>
          <a:xfrm>
            <a:off x="8790781" y="4114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Activity">
    <p:spTree>
      <p:nvGrpSpPr>
        <p:cNvPr id="1" name="Shape 110"/>
        <p:cNvGrpSpPr/>
        <p:nvPr/>
      </p:nvGrpSpPr>
      <p:grpSpPr>
        <a:xfrm>
          <a:off x="0" y="0"/>
          <a:ext cx="0" cy="0"/>
          <a:chOff x="0" y="0"/>
          <a:chExt cx="0" cy="0"/>
        </a:xfrm>
      </p:grpSpPr>
      <p:cxnSp>
        <p:nvCxnSpPr>
          <p:cNvPr id="111" name="Shape 111"/>
          <p:cNvCxnSpPr/>
          <p:nvPr/>
        </p:nvCxnSpPr>
        <p:spPr>
          <a:xfrm>
            <a:off x="635000" y="635000"/>
            <a:ext cx="11734800" cy="11"/>
          </a:xfrm>
          <a:prstGeom prst="straightConnector1">
            <a:avLst/>
          </a:prstGeom>
          <a:noFill/>
          <a:ln>
            <a:noFill/>
          </a:ln>
        </p:spPr>
      </p:cxnSp>
      <p:cxnSp>
        <p:nvCxnSpPr>
          <p:cNvPr id="112" name="Shape 112"/>
          <p:cNvCxnSpPr/>
          <p:nvPr/>
        </p:nvCxnSpPr>
        <p:spPr>
          <a:xfrm>
            <a:off x="635000" y="1219200"/>
            <a:ext cx="11734800" cy="11"/>
          </a:xfrm>
          <a:prstGeom prst="straightConnector1">
            <a:avLst/>
          </a:prstGeom>
          <a:noFill/>
          <a:ln>
            <a:noFill/>
          </a:ln>
        </p:spPr>
      </p:cxnSp>
      <p:grpSp>
        <p:nvGrpSpPr>
          <p:cNvPr id="113" name="Shape 113"/>
          <p:cNvGrpSpPr/>
          <p:nvPr/>
        </p:nvGrpSpPr>
        <p:grpSpPr>
          <a:xfrm>
            <a:off x="1384299" y="3130550"/>
            <a:ext cx="1270001" cy="1270001"/>
            <a:chOff x="0" y="0"/>
            <a:chExt cx="1270000" cy="1270000"/>
          </a:xfrm>
        </p:grpSpPr>
        <p:pic>
          <p:nvPicPr>
            <p:cNvPr id="114" name="Shape 114"/>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15" name="Shape 115"/>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16" name="Shape 116"/>
          <p:cNvCxnSpPr/>
          <p:nvPr/>
        </p:nvCxnSpPr>
        <p:spPr>
          <a:xfrm rot="10800000" flipH="1">
            <a:off x="3911600" y="3243406"/>
            <a:ext cx="3735026" cy="290"/>
          </a:xfrm>
          <a:prstGeom prst="straightConnector1">
            <a:avLst/>
          </a:prstGeom>
          <a:noFill/>
          <a:ln>
            <a:noFill/>
          </a:ln>
        </p:spPr>
      </p:cxnSp>
      <p:cxnSp>
        <p:nvCxnSpPr>
          <p:cNvPr id="117" name="Shape 117"/>
          <p:cNvCxnSpPr/>
          <p:nvPr/>
        </p:nvCxnSpPr>
        <p:spPr>
          <a:xfrm rot="10800000" flipH="1">
            <a:off x="3911600" y="5381323"/>
            <a:ext cx="3735026" cy="290"/>
          </a:xfrm>
          <a:prstGeom prst="straightConnector1">
            <a:avLst/>
          </a:prstGeom>
          <a:noFill/>
          <a:ln>
            <a:noFill/>
          </a:ln>
        </p:spPr>
      </p:cxnSp>
      <p:sp>
        <p:nvSpPr>
          <p:cNvPr id="118" name="Shape 118"/>
          <p:cNvSpPr/>
          <p:nvPr/>
        </p:nvSpPr>
        <p:spPr>
          <a:xfrm>
            <a:off x="3911600" y="2989696"/>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TIMING</a:t>
            </a:r>
          </a:p>
        </p:txBody>
      </p:sp>
      <p:sp>
        <p:nvSpPr>
          <p:cNvPr id="119" name="Shape 119"/>
          <p:cNvSpPr/>
          <p:nvPr/>
        </p:nvSpPr>
        <p:spPr>
          <a:xfrm>
            <a:off x="3911600" y="5114914"/>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cxnSp>
        <p:nvCxnSpPr>
          <p:cNvPr id="120" name="Shape 120"/>
          <p:cNvCxnSpPr/>
          <p:nvPr/>
        </p:nvCxnSpPr>
        <p:spPr>
          <a:xfrm rot="10800000" flipH="1">
            <a:off x="3911600" y="2223009"/>
            <a:ext cx="3735026" cy="290"/>
          </a:xfrm>
          <a:prstGeom prst="straightConnector1">
            <a:avLst/>
          </a:prstGeom>
          <a:noFill/>
          <a:ln>
            <a:noFill/>
          </a:ln>
        </p:spPr>
      </p:cxnSp>
      <p:sp>
        <p:nvSpPr>
          <p:cNvPr id="121" name="Shape 121"/>
          <p:cNvSpPr/>
          <p:nvPr/>
        </p:nvSpPr>
        <p:spPr>
          <a:xfrm>
            <a:off x="3911600" y="1969299"/>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cxnSp>
        <p:nvCxnSpPr>
          <p:cNvPr id="122" name="Shape 122"/>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amp;A">
    <p:bg>
      <p:bgPr>
        <a:solidFill>
          <a:srgbClr val="FFDB00"/>
        </a:solidFill>
        <a:effectLst/>
      </p:bgPr>
    </p:bg>
    <p:spTree>
      <p:nvGrpSpPr>
        <p:cNvPr id="1" name="Shape 123"/>
        <p:cNvGrpSpPr/>
        <p:nvPr/>
      </p:nvGrpSpPr>
      <p:grpSpPr>
        <a:xfrm>
          <a:off x="0" y="0"/>
          <a:ext cx="0" cy="0"/>
          <a:chOff x="0" y="0"/>
          <a:chExt cx="0" cy="0"/>
        </a:xfrm>
      </p:grpSpPr>
      <p:cxnSp>
        <p:nvCxnSpPr>
          <p:cNvPr id="124" name="Shape 124"/>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5" name="Shape 125"/>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26" name="Shape 126"/>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Q&amp;A</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Exit Tickets">
    <p:bg>
      <p:bgPr>
        <a:solidFill>
          <a:srgbClr val="FFAFC0"/>
        </a:solidFill>
        <a:effectLst/>
      </p:bgPr>
    </p:bg>
    <p:spTree>
      <p:nvGrpSpPr>
        <p:cNvPr id="1" name="Shape 127"/>
        <p:cNvGrpSpPr/>
        <p:nvPr/>
      </p:nvGrpSpPr>
      <p:grpSpPr>
        <a:xfrm>
          <a:off x="0" y="0"/>
          <a:ext cx="0" cy="0"/>
          <a:chOff x="0" y="0"/>
          <a:chExt cx="0" cy="0"/>
        </a:xfrm>
      </p:grpSpPr>
      <p:cxnSp>
        <p:nvCxnSpPr>
          <p:cNvPr id="128" name="Shape 128"/>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9" name="Shape 129"/>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30" name="Shape 130"/>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EXIT TICKETS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p:spTree>
      <p:nvGrpSpPr>
        <p:cNvPr id="1" name="Shape 13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Activity copy">
    <p:spTree>
      <p:nvGrpSpPr>
        <p:cNvPr id="1" name="Shape 132"/>
        <p:cNvGrpSpPr/>
        <p:nvPr/>
      </p:nvGrpSpPr>
      <p:grpSpPr>
        <a:xfrm>
          <a:off x="0" y="0"/>
          <a:ext cx="0" cy="0"/>
          <a:chOff x="0" y="0"/>
          <a:chExt cx="0" cy="0"/>
        </a:xfrm>
      </p:grpSpPr>
      <p:cxnSp>
        <p:nvCxnSpPr>
          <p:cNvPr id="133" name="Shape 133"/>
          <p:cNvCxnSpPr/>
          <p:nvPr/>
        </p:nvCxnSpPr>
        <p:spPr>
          <a:xfrm>
            <a:off x="635000" y="635000"/>
            <a:ext cx="11734800" cy="11"/>
          </a:xfrm>
          <a:prstGeom prst="straightConnector1">
            <a:avLst/>
          </a:prstGeom>
          <a:noFill/>
          <a:ln>
            <a:noFill/>
          </a:ln>
        </p:spPr>
      </p:cxnSp>
      <p:cxnSp>
        <p:nvCxnSpPr>
          <p:cNvPr id="134" name="Shape 134"/>
          <p:cNvCxnSpPr/>
          <p:nvPr/>
        </p:nvCxnSpPr>
        <p:spPr>
          <a:xfrm>
            <a:off x="635000" y="1219200"/>
            <a:ext cx="11734800" cy="11"/>
          </a:xfrm>
          <a:prstGeom prst="straightConnector1">
            <a:avLst/>
          </a:prstGeom>
          <a:noFill/>
          <a:ln>
            <a:noFill/>
          </a:ln>
        </p:spPr>
      </p:cxnSp>
      <p:grpSp>
        <p:nvGrpSpPr>
          <p:cNvPr id="135" name="Shape 135"/>
          <p:cNvGrpSpPr/>
          <p:nvPr/>
        </p:nvGrpSpPr>
        <p:grpSpPr>
          <a:xfrm>
            <a:off x="1384299" y="3130550"/>
            <a:ext cx="1270001" cy="1270001"/>
            <a:chOff x="0" y="0"/>
            <a:chExt cx="1270000" cy="1270000"/>
          </a:xfrm>
        </p:grpSpPr>
        <p:pic>
          <p:nvPicPr>
            <p:cNvPr id="136" name="Shape 136"/>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37" name="Shape 137"/>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38" name="Shape 138"/>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ase Study">
    <p:spTree>
      <p:nvGrpSpPr>
        <p:cNvPr id="1" name="Shape 139"/>
        <p:cNvGrpSpPr/>
        <p:nvPr/>
      </p:nvGrpSpPr>
      <p:grpSpPr>
        <a:xfrm>
          <a:off x="0" y="0"/>
          <a:ext cx="0" cy="0"/>
          <a:chOff x="0" y="0"/>
          <a:chExt cx="0" cy="0"/>
        </a:xfrm>
      </p:grpSpPr>
      <p:cxnSp>
        <p:nvCxnSpPr>
          <p:cNvPr id="140" name="Shape 140"/>
          <p:cNvCxnSpPr/>
          <p:nvPr/>
        </p:nvCxnSpPr>
        <p:spPr>
          <a:xfrm>
            <a:off x="635000" y="635000"/>
            <a:ext cx="11734800" cy="11"/>
          </a:xfrm>
          <a:prstGeom prst="straightConnector1">
            <a:avLst/>
          </a:prstGeom>
          <a:noFill/>
          <a:ln>
            <a:noFill/>
          </a:ln>
        </p:spPr>
      </p:cxnSp>
      <p:cxnSp>
        <p:nvCxnSpPr>
          <p:cNvPr id="141" name="Shape 141"/>
          <p:cNvCxnSpPr/>
          <p:nvPr/>
        </p:nvCxnSpPr>
        <p:spPr>
          <a:xfrm>
            <a:off x="635000" y="1219200"/>
            <a:ext cx="11734800" cy="11"/>
          </a:xfrm>
          <a:prstGeom prst="straightConnector1">
            <a:avLst/>
          </a:prstGeom>
          <a:noFill/>
          <a:ln>
            <a:noFill/>
          </a:ln>
        </p:spPr>
      </p:cxnSp>
      <p:cxnSp>
        <p:nvCxnSpPr>
          <p:cNvPr id="142" name="Shape 142"/>
          <p:cNvCxnSpPr/>
          <p:nvPr/>
        </p:nvCxnSpPr>
        <p:spPr>
          <a:xfrm rot="10800000" flipH="1">
            <a:off x="8623300" y="2781009"/>
            <a:ext cx="3735026" cy="290"/>
          </a:xfrm>
          <a:prstGeom prst="straightConnector1">
            <a:avLst/>
          </a:prstGeom>
          <a:noFill/>
          <a:ln>
            <a:noFill/>
          </a:ln>
        </p:spPr>
      </p:cxnSp>
      <p:cxnSp>
        <p:nvCxnSpPr>
          <p:cNvPr id="143" name="Shape 143"/>
          <p:cNvCxnSpPr/>
          <p:nvPr/>
        </p:nvCxnSpPr>
        <p:spPr>
          <a:xfrm rot="10800000" flipH="1">
            <a:off x="635000" y="2781141"/>
            <a:ext cx="7742696" cy="158"/>
          </a:xfrm>
          <a:prstGeom prst="straightConnector1">
            <a:avLst/>
          </a:prstGeom>
          <a:noFill/>
          <a:ln>
            <a:noFill/>
          </a:ln>
        </p:spPr>
      </p:cxnSp>
      <p:sp>
        <p:nvSpPr>
          <p:cNvPr id="144" name="Shape 144"/>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145" name="Shape 145"/>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
        <p:nvSpPr>
          <p:cNvPr id="146" name="Shape 146"/>
          <p:cNvSpPr txBox="1">
            <a:spLocks noGrp="1"/>
          </p:cNvSpPr>
          <p:nvPr>
            <p:ph type="sldNum" idx="12"/>
          </p:nvPr>
        </p:nvSpPr>
        <p:spPr>
          <a:xfrm>
            <a:off x="12014200" y="739139"/>
            <a:ext cx="345948"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49" name="Shape 149"/>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50" name="Shape 150"/>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hapter">
    <p:bg>
      <p:bgPr>
        <a:solidFill>
          <a:srgbClr val="1EC9C6"/>
        </a:solidFill>
        <a:effectLst/>
      </p:bgPr>
    </p:bg>
    <p:spTree>
      <p:nvGrpSpPr>
        <p:cNvPr id="1" name="Shape 14"/>
        <p:cNvGrpSpPr/>
        <p:nvPr/>
      </p:nvGrpSpPr>
      <p:grpSpPr>
        <a:xfrm>
          <a:off x="0" y="0"/>
          <a:ext cx="0" cy="0"/>
          <a:chOff x="0" y="0"/>
          <a:chExt cx="0" cy="0"/>
        </a:xfrm>
      </p:grpSpPr>
      <p:cxnSp>
        <p:nvCxnSpPr>
          <p:cNvPr id="15" name="Shape 15"/>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6" name="Shape 16"/>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IMAC">
    <p:spTree>
      <p:nvGrpSpPr>
        <p:cNvPr id="1" name="Shape 151"/>
        <p:cNvGrpSpPr/>
        <p:nvPr/>
      </p:nvGrpSpPr>
      <p:grpSpPr>
        <a:xfrm>
          <a:off x="0" y="0"/>
          <a:ext cx="0" cy="0"/>
          <a:chOff x="0" y="0"/>
          <a:chExt cx="0" cy="0"/>
        </a:xfrm>
      </p:grpSpPr>
      <p:pic>
        <p:nvPicPr>
          <p:cNvPr id="152" name="Shape 15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153" name="Shape 153"/>
          <p:cNvCxnSpPr/>
          <p:nvPr/>
        </p:nvCxnSpPr>
        <p:spPr>
          <a:xfrm>
            <a:off x="635000" y="635000"/>
            <a:ext cx="11734800" cy="11"/>
          </a:xfrm>
          <a:prstGeom prst="straightConnector1">
            <a:avLst/>
          </a:prstGeom>
          <a:noFill/>
          <a:ln>
            <a:noFill/>
          </a:ln>
        </p:spPr>
      </p:cxnSp>
      <p:cxnSp>
        <p:nvCxnSpPr>
          <p:cNvPr id="154" name="Shape 154"/>
          <p:cNvCxnSpPr/>
          <p:nvPr/>
        </p:nvCxnSpPr>
        <p:spPr>
          <a:xfrm>
            <a:off x="635000" y="1219200"/>
            <a:ext cx="11734800" cy="11"/>
          </a:xfrm>
          <a:prstGeom prst="straightConnector1">
            <a:avLst/>
          </a:prstGeom>
          <a:noFill/>
          <a:ln>
            <a:noFill/>
          </a:ln>
        </p:spPr>
      </p:cxnSp>
      <p:sp>
        <p:nvSpPr>
          <p:cNvPr id="155" name="Shape 15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56" name="Shape 156"/>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157"/>
        <p:cNvGrpSpPr/>
        <p:nvPr/>
      </p:nvGrpSpPr>
      <p:grpSpPr>
        <a:xfrm>
          <a:off x="0" y="0"/>
          <a:ext cx="0" cy="0"/>
          <a:chOff x="0" y="0"/>
          <a:chExt cx="0" cy="0"/>
        </a:xfrm>
      </p:grpSpPr>
      <p:pic>
        <p:nvPicPr>
          <p:cNvPr id="158" name="Shape 158"/>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159" name="Shape 159"/>
          <p:cNvCxnSpPr/>
          <p:nvPr/>
        </p:nvCxnSpPr>
        <p:spPr>
          <a:xfrm>
            <a:off x="635000" y="635000"/>
            <a:ext cx="11734800" cy="11"/>
          </a:xfrm>
          <a:prstGeom prst="straightConnector1">
            <a:avLst/>
          </a:prstGeom>
          <a:noFill/>
          <a:ln>
            <a:noFill/>
          </a:ln>
        </p:spPr>
      </p:cxnSp>
      <p:cxnSp>
        <p:nvCxnSpPr>
          <p:cNvPr id="160" name="Shape 160"/>
          <p:cNvCxnSpPr/>
          <p:nvPr/>
        </p:nvCxnSpPr>
        <p:spPr>
          <a:xfrm>
            <a:off x="635000" y="1219200"/>
            <a:ext cx="11734800" cy="11"/>
          </a:xfrm>
          <a:prstGeom prst="straightConnector1">
            <a:avLst/>
          </a:prstGeom>
          <a:noFill/>
          <a:ln>
            <a:noFill/>
          </a:ln>
        </p:spPr>
      </p:cxnSp>
      <p:sp>
        <p:nvSpPr>
          <p:cNvPr id="161" name="Shape 161"/>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2" name="Shape 162"/>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IPad">
    <p:spTree>
      <p:nvGrpSpPr>
        <p:cNvPr id="1"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165" name="Shape 165"/>
          <p:cNvCxnSpPr/>
          <p:nvPr/>
        </p:nvCxnSpPr>
        <p:spPr>
          <a:xfrm>
            <a:off x="635000" y="635000"/>
            <a:ext cx="11734800" cy="11"/>
          </a:xfrm>
          <a:prstGeom prst="straightConnector1">
            <a:avLst/>
          </a:prstGeom>
          <a:noFill/>
          <a:ln>
            <a:noFill/>
          </a:ln>
        </p:spPr>
      </p:cxnSp>
      <p:cxnSp>
        <p:nvCxnSpPr>
          <p:cNvPr id="166" name="Shape 166"/>
          <p:cNvCxnSpPr/>
          <p:nvPr/>
        </p:nvCxnSpPr>
        <p:spPr>
          <a:xfrm>
            <a:off x="635000" y="1219200"/>
            <a:ext cx="11734800" cy="11"/>
          </a:xfrm>
          <a:prstGeom prst="straightConnector1">
            <a:avLst/>
          </a:prstGeom>
          <a:noFill/>
          <a:ln>
            <a:noFill/>
          </a:ln>
        </p:spPr>
      </p:cxnSp>
      <p:sp>
        <p:nvSpPr>
          <p:cNvPr id="167" name="Shape 167"/>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8" name="Shape 16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171" name="Shape 171"/>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172" name="Shape 172"/>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173" name="Shape 173"/>
          <p:cNvCxnSpPr/>
          <p:nvPr/>
        </p:nvCxnSpPr>
        <p:spPr>
          <a:xfrm>
            <a:off x="635000" y="635000"/>
            <a:ext cx="11734800" cy="11"/>
          </a:xfrm>
          <a:prstGeom prst="straightConnector1">
            <a:avLst/>
          </a:prstGeom>
          <a:noFill/>
          <a:ln>
            <a:noFill/>
          </a:ln>
        </p:spPr>
      </p:cxnSp>
      <p:cxnSp>
        <p:nvCxnSpPr>
          <p:cNvPr id="174" name="Shape 174"/>
          <p:cNvCxnSpPr/>
          <p:nvPr/>
        </p:nvCxnSpPr>
        <p:spPr>
          <a:xfrm>
            <a:off x="635000" y="1219200"/>
            <a:ext cx="11734800" cy="11"/>
          </a:xfrm>
          <a:prstGeom prst="straightConnector1">
            <a:avLst/>
          </a:prstGeom>
          <a:noFill/>
          <a:ln>
            <a:noFill/>
          </a:ln>
        </p:spPr>
      </p:cxnSp>
      <p:sp>
        <p:nvSpPr>
          <p:cNvPr id="175" name="Shape 175"/>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6" name="Shape 176"/>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7" name="Shape 177"/>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78" name="Shape 17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iscussion">
    <p:bg>
      <p:bgPr>
        <a:solidFill>
          <a:srgbClr val="000000"/>
        </a:solidFill>
        <a:effectLst/>
      </p:bgPr>
    </p:bg>
    <p:spTree>
      <p:nvGrpSpPr>
        <p:cNvPr id="1" name="Shape 179"/>
        <p:cNvGrpSpPr/>
        <p:nvPr/>
      </p:nvGrpSpPr>
      <p:grpSpPr>
        <a:xfrm>
          <a:off x="0" y="0"/>
          <a:ext cx="0" cy="0"/>
          <a:chOff x="0" y="0"/>
          <a:chExt cx="0" cy="0"/>
        </a:xfrm>
      </p:grpSpPr>
      <p:cxnSp>
        <p:nvCxnSpPr>
          <p:cNvPr id="180" name="Shape 180"/>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81" name="Shape 181"/>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82" name="Shape 182"/>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DISCUSSION TIME</a:t>
            </a:r>
          </a:p>
        </p:txBody>
      </p:sp>
      <p:sp>
        <p:nvSpPr>
          <p:cNvPr id="183" name="Shape 183"/>
          <p:cNvSpPr txBox="1">
            <a:spLocks noGrp="1"/>
          </p:cNvSpPr>
          <p:nvPr>
            <p:ph type="sldNum" idx="12"/>
          </p:nvPr>
        </p:nvSpPr>
        <p:spPr>
          <a:xfrm>
            <a:off x="12030450" y="739139"/>
            <a:ext cx="345948" cy="426722"/>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ull Image">
    <p:spTree>
      <p:nvGrpSpPr>
        <p:cNvPr id="1" name="Shape 184"/>
        <p:cNvGrpSpPr/>
        <p:nvPr/>
      </p:nvGrpSpPr>
      <p:grpSpPr>
        <a:xfrm>
          <a:off x="0" y="0"/>
          <a:ext cx="0" cy="0"/>
          <a:chOff x="0" y="0"/>
          <a:chExt cx="0" cy="0"/>
        </a:xfrm>
      </p:grpSpPr>
      <p:cxnSp>
        <p:nvCxnSpPr>
          <p:cNvPr id="185" name="Shape 185"/>
          <p:cNvCxnSpPr/>
          <p:nvPr/>
        </p:nvCxnSpPr>
        <p:spPr>
          <a:xfrm>
            <a:off x="635000" y="635000"/>
            <a:ext cx="11734800" cy="11"/>
          </a:xfrm>
          <a:prstGeom prst="straightConnector1">
            <a:avLst/>
          </a:prstGeom>
          <a:noFill/>
          <a:ln>
            <a:noFill/>
          </a:ln>
        </p:spPr>
      </p:cxnSp>
      <p:cxnSp>
        <p:nvCxnSpPr>
          <p:cNvPr id="186" name="Shape 186"/>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ulleted Text">
    <p:spTree>
      <p:nvGrpSpPr>
        <p:cNvPr id="1" name="Shape 187"/>
        <p:cNvGrpSpPr/>
        <p:nvPr/>
      </p:nvGrpSpPr>
      <p:grpSpPr>
        <a:xfrm>
          <a:off x="0" y="0"/>
          <a:ext cx="0" cy="0"/>
          <a:chOff x="0" y="0"/>
          <a:chExt cx="0" cy="0"/>
        </a:xfrm>
      </p:grpSpPr>
      <p:cxnSp>
        <p:nvCxnSpPr>
          <p:cNvPr id="188" name="Shape 188"/>
          <p:cNvCxnSpPr/>
          <p:nvPr/>
        </p:nvCxnSpPr>
        <p:spPr>
          <a:xfrm>
            <a:off x="635000" y="635000"/>
            <a:ext cx="11734800" cy="11"/>
          </a:xfrm>
          <a:prstGeom prst="straightConnector1">
            <a:avLst/>
          </a:prstGeom>
          <a:noFill/>
          <a:ln>
            <a:noFill/>
          </a:ln>
        </p:spPr>
      </p:cxnSp>
      <p:cxnSp>
        <p:nvCxnSpPr>
          <p:cNvPr id="189" name="Shape 189"/>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ulleted Text w/ Source">
    <p:spTree>
      <p:nvGrpSpPr>
        <p:cNvPr id="1" name="Shape 190"/>
        <p:cNvGrpSpPr/>
        <p:nvPr/>
      </p:nvGrpSpPr>
      <p:grpSpPr>
        <a:xfrm>
          <a:off x="0" y="0"/>
          <a:ext cx="0" cy="0"/>
          <a:chOff x="0" y="0"/>
          <a:chExt cx="0" cy="0"/>
        </a:xfrm>
      </p:grpSpPr>
      <p:cxnSp>
        <p:nvCxnSpPr>
          <p:cNvPr id="191" name="Shape 191"/>
          <p:cNvCxnSpPr/>
          <p:nvPr/>
        </p:nvCxnSpPr>
        <p:spPr>
          <a:xfrm>
            <a:off x="635000" y="635000"/>
            <a:ext cx="11734800" cy="11"/>
          </a:xfrm>
          <a:prstGeom prst="straightConnector1">
            <a:avLst/>
          </a:prstGeom>
          <a:noFill/>
          <a:ln>
            <a:noFill/>
          </a:ln>
        </p:spPr>
      </p:cxnSp>
      <p:cxnSp>
        <p:nvCxnSpPr>
          <p:cNvPr id="192" name="Shape 192"/>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on-Bulleted Text">
    <p:spTree>
      <p:nvGrpSpPr>
        <p:cNvPr id="1" name="Shape 193"/>
        <p:cNvGrpSpPr/>
        <p:nvPr/>
      </p:nvGrpSpPr>
      <p:grpSpPr>
        <a:xfrm>
          <a:off x="0" y="0"/>
          <a:ext cx="0" cy="0"/>
          <a:chOff x="0" y="0"/>
          <a:chExt cx="0" cy="0"/>
        </a:xfrm>
      </p:grpSpPr>
      <p:cxnSp>
        <p:nvCxnSpPr>
          <p:cNvPr id="194" name="Shape 194"/>
          <p:cNvCxnSpPr/>
          <p:nvPr/>
        </p:nvCxnSpPr>
        <p:spPr>
          <a:xfrm>
            <a:off x="635000" y="635000"/>
            <a:ext cx="11734800" cy="11"/>
          </a:xfrm>
          <a:prstGeom prst="straightConnector1">
            <a:avLst/>
          </a:prstGeom>
          <a:noFill/>
          <a:ln>
            <a:noFill/>
          </a:ln>
        </p:spPr>
      </p:cxnSp>
      <p:cxnSp>
        <p:nvCxnSpPr>
          <p:cNvPr id="195" name="Shape 195"/>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Divider">
    <p:spTree>
      <p:nvGrpSpPr>
        <p:cNvPr id="1" name="Shape 196"/>
        <p:cNvGrpSpPr/>
        <p:nvPr/>
      </p:nvGrpSpPr>
      <p:grpSpPr>
        <a:xfrm>
          <a:off x="0" y="0"/>
          <a:ext cx="0" cy="0"/>
          <a:chOff x="0" y="0"/>
          <a:chExt cx="0" cy="0"/>
        </a:xfrm>
      </p:grpSpPr>
      <p:cxnSp>
        <p:nvCxnSpPr>
          <p:cNvPr id="197" name="Shape 197"/>
          <p:cNvCxnSpPr/>
          <p:nvPr/>
        </p:nvCxnSpPr>
        <p:spPr>
          <a:xfrm>
            <a:off x="635000" y="635000"/>
            <a:ext cx="11734800" cy="11"/>
          </a:xfrm>
          <a:prstGeom prst="straightConnector1">
            <a:avLst/>
          </a:prstGeom>
          <a:noFill/>
          <a:ln>
            <a:noFill/>
          </a:ln>
        </p:spPr>
      </p:cxnSp>
      <p:cxnSp>
        <p:nvCxnSpPr>
          <p:cNvPr id="198" name="Shape 198"/>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ntent: Text, 1 Column">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35000" y="1473200"/>
            <a:ext cx="11734800" cy="7112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9" name="Shape 1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Divder Rev">
    <p:bg>
      <p:bgPr>
        <a:solidFill>
          <a:srgbClr val="000000"/>
        </a:solidFill>
        <a:effectLst/>
      </p:bgPr>
    </p:bg>
    <p:spTree>
      <p:nvGrpSpPr>
        <p:cNvPr id="1" name="Shape 199"/>
        <p:cNvGrpSpPr/>
        <p:nvPr/>
      </p:nvGrpSpPr>
      <p:grpSpPr>
        <a:xfrm>
          <a:off x="0" y="0"/>
          <a:ext cx="0" cy="0"/>
          <a:chOff x="0" y="0"/>
          <a:chExt cx="0" cy="0"/>
        </a:xfrm>
      </p:grpSpPr>
      <p:cxnSp>
        <p:nvCxnSpPr>
          <p:cNvPr id="200" name="Shape 200"/>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201" name="Shape 201"/>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Shape 212"/>
        <p:cNvGrpSpPr/>
        <p:nvPr/>
      </p:nvGrpSpPr>
      <p:grpSpPr>
        <a:xfrm>
          <a:off x="0" y="0"/>
          <a:ext cx="0" cy="0"/>
          <a:chOff x="0" y="0"/>
          <a:chExt cx="0" cy="0"/>
        </a:xfrm>
      </p:grpSpPr>
      <p:cxnSp>
        <p:nvCxnSpPr>
          <p:cNvPr id="213" name="Shape 213"/>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214" name="Shape 214"/>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pic>
        <p:nvPicPr>
          <p:cNvPr id="215" name="Shape 215"/>
          <p:cNvPicPr preferRelativeResize="0"/>
          <p:nvPr/>
        </p:nvPicPr>
        <p:blipFill rotWithShape="1">
          <a:blip r:embed="rId2">
            <a:alphaModFix/>
          </a:blip>
          <a:srcRect/>
          <a:stretch/>
        </p:blipFill>
        <p:spPr>
          <a:xfrm>
            <a:off x="634999" y="762000"/>
            <a:ext cx="2832000" cy="30479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Chapter">
    <p:bg>
      <p:bgPr>
        <a:solidFill>
          <a:srgbClr val="1EC9C6"/>
        </a:solidFill>
        <a:effectLst/>
      </p:bgPr>
    </p:bg>
    <p:spTree>
      <p:nvGrpSpPr>
        <p:cNvPr id="1" name="Shape 216"/>
        <p:cNvGrpSpPr/>
        <p:nvPr/>
      </p:nvGrpSpPr>
      <p:grpSpPr>
        <a:xfrm>
          <a:off x="0" y="0"/>
          <a:ext cx="0" cy="0"/>
          <a:chOff x="0" y="0"/>
          <a:chExt cx="0" cy="0"/>
        </a:xfrm>
      </p:grpSpPr>
      <p:cxnSp>
        <p:nvCxnSpPr>
          <p:cNvPr id="217" name="Shape 217"/>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218" name="Shape 218"/>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ontent: Text, 1 Column">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635000" y="1473200"/>
            <a:ext cx="11734800" cy="7113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221" name="Shape 221"/>
          <p:cNvSpPr txBox="1">
            <a:spLocks noGrp="1"/>
          </p:cNvSpPr>
          <p:nvPr>
            <p:ph type="body" idx="1"/>
          </p:nvPr>
        </p:nvSpPr>
        <p:spPr>
          <a:xfrm>
            <a:off x="632056" y="2413000"/>
            <a:ext cx="11734800" cy="3809999"/>
          </a:xfrm>
          <a:prstGeom prst="rect">
            <a:avLst/>
          </a:prstGeom>
          <a:noFill/>
          <a:ln>
            <a:noFill/>
          </a:ln>
        </p:spPr>
        <p:txBody>
          <a:bodyPr lIns="91425" tIns="91425" rIns="91425" bIns="91425"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317500" y="317500"/>
            <a:ext cx="123699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224" name="Shape 224"/>
          <p:cNvSpPr txBox="1">
            <a:spLocks noGrp="1"/>
          </p:cNvSpPr>
          <p:nvPr>
            <p:ph type="title"/>
          </p:nvPr>
        </p:nvSpPr>
        <p:spPr>
          <a:xfrm>
            <a:off x="635000" y="1473200"/>
            <a:ext cx="11734800" cy="14985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Exercise">
    <p:spTree>
      <p:nvGrpSpPr>
        <p:cNvPr id="1" name="Shape 225"/>
        <p:cNvGrpSpPr/>
        <p:nvPr/>
      </p:nvGrpSpPr>
      <p:grpSpPr>
        <a:xfrm>
          <a:off x="0" y="0"/>
          <a:ext cx="0" cy="0"/>
          <a:chOff x="0" y="0"/>
          <a:chExt cx="0" cy="0"/>
        </a:xfrm>
      </p:grpSpPr>
      <p:cxnSp>
        <p:nvCxnSpPr>
          <p:cNvPr id="226" name="Shape 226"/>
          <p:cNvCxnSpPr/>
          <p:nvPr/>
        </p:nvCxnSpPr>
        <p:spPr>
          <a:xfrm>
            <a:off x="635000" y="635000"/>
            <a:ext cx="11734800" cy="0"/>
          </a:xfrm>
          <a:prstGeom prst="straightConnector1">
            <a:avLst/>
          </a:prstGeom>
          <a:noFill/>
          <a:ln>
            <a:noFill/>
          </a:ln>
        </p:spPr>
      </p:cxnSp>
      <p:cxnSp>
        <p:nvCxnSpPr>
          <p:cNvPr id="227" name="Shape 227"/>
          <p:cNvCxnSpPr/>
          <p:nvPr/>
        </p:nvCxnSpPr>
        <p:spPr>
          <a:xfrm>
            <a:off x="635000" y="1219200"/>
            <a:ext cx="11734800" cy="0"/>
          </a:xfrm>
          <a:prstGeom prst="straightConnector1">
            <a:avLst/>
          </a:prstGeom>
          <a:noFill/>
          <a:ln>
            <a:noFill/>
          </a:ln>
        </p:spPr>
      </p:cxnSp>
      <p:cxnSp>
        <p:nvCxnSpPr>
          <p:cNvPr id="228" name="Shape 228"/>
          <p:cNvCxnSpPr/>
          <p:nvPr/>
        </p:nvCxnSpPr>
        <p:spPr>
          <a:xfrm rot="10800000" flipH="1">
            <a:off x="635000" y="2781000"/>
            <a:ext cx="3735000" cy="299"/>
          </a:xfrm>
          <a:prstGeom prst="straightConnector1">
            <a:avLst/>
          </a:prstGeom>
          <a:noFill/>
          <a:ln>
            <a:noFill/>
          </a:ln>
        </p:spPr>
      </p:cxnSp>
      <p:cxnSp>
        <p:nvCxnSpPr>
          <p:cNvPr id="229" name="Shape 229"/>
          <p:cNvCxnSpPr/>
          <p:nvPr/>
        </p:nvCxnSpPr>
        <p:spPr>
          <a:xfrm rot="10800000" flipH="1">
            <a:off x="4622800" y="2781000"/>
            <a:ext cx="7742699" cy="299"/>
          </a:xfrm>
          <a:prstGeom prst="straightConnector1">
            <a:avLst/>
          </a:prstGeom>
          <a:noFill/>
          <a:ln>
            <a:noFill/>
          </a:ln>
        </p:spPr>
      </p:cxnSp>
      <p:cxnSp>
        <p:nvCxnSpPr>
          <p:cNvPr id="230" name="Shape 230"/>
          <p:cNvCxnSpPr/>
          <p:nvPr/>
        </p:nvCxnSpPr>
        <p:spPr>
          <a:xfrm rot="10800000" flipH="1">
            <a:off x="635000" y="5752800"/>
            <a:ext cx="3735000" cy="299"/>
          </a:xfrm>
          <a:prstGeom prst="straightConnector1">
            <a:avLst/>
          </a:prstGeom>
          <a:noFill/>
          <a:ln>
            <a:noFill/>
          </a:ln>
        </p:spPr>
      </p:cxnSp>
      <p:cxnSp>
        <p:nvCxnSpPr>
          <p:cNvPr id="231" name="Shape 231"/>
          <p:cNvCxnSpPr/>
          <p:nvPr/>
        </p:nvCxnSpPr>
        <p:spPr>
          <a:xfrm>
            <a:off x="4635500" y="5753100"/>
            <a:ext cx="7731900" cy="0"/>
          </a:xfrm>
          <a:prstGeom prst="straightConnector1">
            <a:avLst/>
          </a:prstGeom>
          <a:noFill/>
          <a:ln>
            <a:noFill/>
          </a:ln>
        </p:spPr>
      </p:cxnSp>
      <p:sp>
        <p:nvSpPr>
          <p:cNvPr id="232" name="Shape 232"/>
          <p:cNvSpPr/>
          <p:nvPr/>
        </p:nvSpPr>
        <p:spPr>
          <a:xfrm>
            <a:off x="635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sp>
        <p:nvSpPr>
          <p:cNvPr id="233" name="Shape 233"/>
          <p:cNvSpPr/>
          <p:nvPr/>
        </p:nvSpPr>
        <p:spPr>
          <a:xfrm>
            <a:off x="46355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AGENDA</a:t>
            </a:r>
          </a:p>
        </p:txBody>
      </p:sp>
      <p:sp>
        <p:nvSpPr>
          <p:cNvPr id="234" name="Shape 234"/>
          <p:cNvSpPr/>
          <p:nvPr/>
        </p:nvSpPr>
        <p:spPr>
          <a:xfrm>
            <a:off x="4635500" y="5359400"/>
            <a:ext cx="77468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RESOURCES</a:t>
            </a:r>
          </a:p>
        </p:txBody>
      </p:sp>
      <p:sp>
        <p:nvSpPr>
          <p:cNvPr id="235" name="Shape 235"/>
          <p:cNvSpPr/>
          <p:nvPr/>
        </p:nvSpPr>
        <p:spPr>
          <a:xfrm>
            <a:off x="635000" y="53594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Case Study">
    <p:spTree>
      <p:nvGrpSpPr>
        <p:cNvPr id="1" name="Shape 236"/>
        <p:cNvGrpSpPr/>
        <p:nvPr/>
      </p:nvGrpSpPr>
      <p:grpSpPr>
        <a:xfrm>
          <a:off x="0" y="0"/>
          <a:ext cx="0" cy="0"/>
          <a:chOff x="0" y="0"/>
          <a:chExt cx="0" cy="0"/>
        </a:xfrm>
      </p:grpSpPr>
      <p:cxnSp>
        <p:nvCxnSpPr>
          <p:cNvPr id="237" name="Shape 237"/>
          <p:cNvCxnSpPr/>
          <p:nvPr/>
        </p:nvCxnSpPr>
        <p:spPr>
          <a:xfrm>
            <a:off x="635000" y="635000"/>
            <a:ext cx="11734800" cy="0"/>
          </a:xfrm>
          <a:prstGeom prst="straightConnector1">
            <a:avLst/>
          </a:prstGeom>
          <a:noFill/>
          <a:ln>
            <a:noFill/>
          </a:ln>
        </p:spPr>
      </p:cxnSp>
      <p:cxnSp>
        <p:nvCxnSpPr>
          <p:cNvPr id="238" name="Shape 238"/>
          <p:cNvCxnSpPr/>
          <p:nvPr/>
        </p:nvCxnSpPr>
        <p:spPr>
          <a:xfrm>
            <a:off x="635000" y="1219200"/>
            <a:ext cx="11734800" cy="0"/>
          </a:xfrm>
          <a:prstGeom prst="straightConnector1">
            <a:avLst/>
          </a:prstGeom>
          <a:noFill/>
          <a:ln>
            <a:noFill/>
          </a:ln>
        </p:spPr>
      </p:cxnSp>
      <p:cxnSp>
        <p:nvCxnSpPr>
          <p:cNvPr id="239" name="Shape 239"/>
          <p:cNvCxnSpPr/>
          <p:nvPr/>
        </p:nvCxnSpPr>
        <p:spPr>
          <a:xfrm rot="10800000" flipH="1">
            <a:off x="8623300" y="2781000"/>
            <a:ext cx="3735000" cy="299"/>
          </a:xfrm>
          <a:prstGeom prst="straightConnector1">
            <a:avLst/>
          </a:prstGeom>
          <a:noFill/>
          <a:ln>
            <a:noFill/>
          </a:ln>
        </p:spPr>
      </p:cxnSp>
      <p:cxnSp>
        <p:nvCxnSpPr>
          <p:cNvPr id="240" name="Shape 240"/>
          <p:cNvCxnSpPr/>
          <p:nvPr/>
        </p:nvCxnSpPr>
        <p:spPr>
          <a:xfrm rot="10800000" flipH="1">
            <a:off x="635000" y="2781000"/>
            <a:ext cx="7742699" cy="299"/>
          </a:xfrm>
          <a:prstGeom prst="straightConnector1">
            <a:avLst/>
          </a:prstGeom>
          <a:noFill/>
          <a:ln>
            <a:noFill/>
          </a:ln>
        </p:spPr>
      </p:cxnSp>
      <p:sp>
        <p:nvSpPr>
          <p:cNvPr id="241" name="Shape 241"/>
          <p:cNvSpPr/>
          <p:nvPr/>
        </p:nvSpPr>
        <p:spPr>
          <a:xfrm>
            <a:off x="635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242" name="Shape 242"/>
          <p:cNvSpPr/>
          <p:nvPr/>
        </p:nvSpPr>
        <p:spPr>
          <a:xfrm>
            <a:off x="8636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Content: IMAC">
    <p:spTree>
      <p:nvGrpSpPr>
        <p:cNvPr id="1" name="Shape 243"/>
        <p:cNvGrpSpPr/>
        <p:nvPr/>
      </p:nvGrpSpPr>
      <p:grpSpPr>
        <a:xfrm>
          <a:off x="0" y="0"/>
          <a:ext cx="0" cy="0"/>
          <a:chOff x="0" y="0"/>
          <a:chExt cx="0" cy="0"/>
        </a:xfrm>
      </p:grpSpPr>
      <p:pic>
        <p:nvPicPr>
          <p:cNvPr id="244" name="Shape 244"/>
          <p:cNvPicPr preferRelativeResize="0"/>
          <p:nvPr/>
        </p:nvPicPr>
        <p:blipFill rotWithShape="1">
          <a:blip r:embed="rId2">
            <a:alphaModFix/>
          </a:blip>
          <a:srcRect/>
          <a:stretch/>
        </p:blipFill>
        <p:spPr>
          <a:xfrm>
            <a:off x="3314700" y="1555328"/>
            <a:ext cx="6361500" cy="5156100"/>
          </a:xfrm>
          <a:prstGeom prst="rect">
            <a:avLst/>
          </a:prstGeom>
          <a:noFill/>
          <a:ln>
            <a:noFill/>
          </a:ln>
        </p:spPr>
      </p:pic>
      <p:cxnSp>
        <p:nvCxnSpPr>
          <p:cNvPr id="245" name="Shape 245"/>
          <p:cNvCxnSpPr/>
          <p:nvPr/>
        </p:nvCxnSpPr>
        <p:spPr>
          <a:xfrm>
            <a:off x="635000" y="635000"/>
            <a:ext cx="11734800" cy="0"/>
          </a:xfrm>
          <a:prstGeom prst="straightConnector1">
            <a:avLst/>
          </a:prstGeom>
          <a:noFill/>
          <a:ln>
            <a:noFill/>
          </a:ln>
        </p:spPr>
      </p:cxnSp>
      <p:cxnSp>
        <p:nvCxnSpPr>
          <p:cNvPr id="246" name="Shape 246"/>
          <p:cNvCxnSpPr/>
          <p:nvPr/>
        </p:nvCxnSpPr>
        <p:spPr>
          <a:xfrm>
            <a:off x="635000" y="1219200"/>
            <a:ext cx="11734800" cy="0"/>
          </a:xfrm>
          <a:prstGeom prst="straightConnector1">
            <a:avLst/>
          </a:prstGeom>
          <a:noFill/>
          <a:ln>
            <a:noFill/>
          </a:ln>
        </p:spPr>
      </p:cxnSp>
      <p:sp>
        <p:nvSpPr>
          <p:cNvPr id="247" name="Shape 247"/>
          <p:cNvSpPr txBox="1">
            <a:spLocks noGrp="1"/>
          </p:cNvSpPr>
          <p:nvPr>
            <p:ph type="body" idx="1"/>
          </p:nvPr>
        </p:nvSpPr>
        <p:spPr>
          <a:xfrm>
            <a:off x="3606800" y="1803400"/>
            <a:ext cx="5829299" cy="32892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248"/>
        <p:cNvGrpSpPr/>
        <p:nvPr/>
      </p:nvGrpSpPr>
      <p:grpSpPr>
        <a:xfrm>
          <a:off x="0" y="0"/>
          <a:ext cx="0" cy="0"/>
          <a:chOff x="0" y="0"/>
          <a:chExt cx="0" cy="0"/>
        </a:xfrm>
      </p:grpSpPr>
      <p:pic>
        <p:nvPicPr>
          <p:cNvPr id="249" name="Shape 249"/>
          <p:cNvPicPr preferRelativeResize="0"/>
          <p:nvPr/>
        </p:nvPicPr>
        <p:blipFill rotWithShape="1">
          <a:blip r:embed="rId2">
            <a:alphaModFix/>
          </a:blip>
          <a:srcRect/>
          <a:stretch/>
        </p:blipFill>
        <p:spPr>
          <a:xfrm>
            <a:off x="2794792" y="1556145"/>
            <a:ext cx="7328699" cy="5128499"/>
          </a:xfrm>
          <a:prstGeom prst="rect">
            <a:avLst/>
          </a:prstGeom>
          <a:noFill/>
          <a:ln>
            <a:noFill/>
          </a:ln>
        </p:spPr>
      </p:pic>
      <p:cxnSp>
        <p:nvCxnSpPr>
          <p:cNvPr id="250" name="Shape 250"/>
          <p:cNvCxnSpPr/>
          <p:nvPr/>
        </p:nvCxnSpPr>
        <p:spPr>
          <a:xfrm>
            <a:off x="635000" y="635000"/>
            <a:ext cx="11734800" cy="0"/>
          </a:xfrm>
          <a:prstGeom prst="straightConnector1">
            <a:avLst/>
          </a:prstGeom>
          <a:noFill/>
          <a:ln>
            <a:noFill/>
          </a:ln>
        </p:spPr>
      </p:cxnSp>
      <p:cxnSp>
        <p:nvCxnSpPr>
          <p:cNvPr id="251" name="Shape 251"/>
          <p:cNvCxnSpPr/>
          <p:nvPr/>
        </p:nvCxnSpPr>
        <p:spPr>
          <a:xfrm>
            <a:off x="635000" y="1219200"/>
            <a:ext cx="11734800" cy="0"/>
          </a:xfrm>
          <a:prstGeom prst="straightConnector1">
            <a:avLst/>
          </a:prstGeom>
          <a:noFill/>
          <a:ln>
            <a:noFill/>
          </a:ln>
        </p:spPr>
      </p:cxnSp>
      <p:sp>
        <p:nvSpPr>
          <p:cNvPr id="252" name="Shape 252"/>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Content: IPad">
    <p:spTree>
      <p:nvGrpSpPr>
        <p:cNvPr id="1" name="Shape 253"/>
        <p:cNvGrpSpPr/>
        <p:nvPr/>
      </p:nvGrpSpPr>
      <p:grpSpPr>
        <a:xfrm>
          <a:off x="0" y="0"/>
          <a:ext cx="0" cy="0"/>
          <a:chOff x="0" y="0"/>
          <a:chExt cx="0" cy="0"/>
        </a:xfrm>
      </p:grpSpPr>
      <p:pic>
        <p:nvPicPr>
          <p:cNvPr id="254" name="Shape 254"/>
          <p:cNvPicPr preferRelativeResize="0"/>
          <p:nvPr/>
        </p:nvPicPr>
        <p:blipFill rotWithShape="1">
          <a:blip r:embed="rId2">
            <a:alphaModFix/>
          </a:blip>
          <a:srcRect/>
          <a:stretch/>
        </p:blipFill>
        <p:spPr>
          <a:xfrm>
            <a:off x="3136900" y="1511300"/>
            <a:ext cx="6845400" cy="5354699"/>
          </a:xfrm>
          <a:prstGeom prst="rect">
            <a:avLst/>
          </a:prstGeom>
          <a:noFill/>
          <a:ln>
            <a:noFill/>
          </a:ln>
        </p:spPr>
      </p:pic>
      <p:cxnSp>
        <p:nvCxnSpPr>
          <p:cNvPr id="255" name="Shape 255"/>
          <p:cNvCxnSpPr/>
          <p:nvPr/>
        </p:nvCxnSpPr>
        <p:spPr>
          <a:xfrm>
            <a:off x="635000" y="635000"/>
            <a:ext cx="11734800" cy="0"/>
          </a:xfrm>
          <a:prstGeom prst="straightConnector1">
            <a:avLst/>
          </a:prstGeom>
          <a:noFill/>
          <a:ln>
            <a:noFill/>
          </a:ln>
        </p:spPr>
      </p:cxnSp>
      <p:cxnSp>
        <p:nvCxnSpPr>
          <p:cNvPr id="256" name="Shape 256"/>
          <p:cNvCxnSpPr/>
          <p:nvPr/>
        </p:nvCxnSpPr>
        <p:spPr>
          <a:xfrm>
            <a:off x="635000" y="1219200"/>
            <a:ext cx="11734800" cy="0"/>
          </a:xfrm>
          <a:prstGeom prst="straightConnector1">
            <a:avLst/>
          </a:prstGeom>
          <a:noFill/>
          <a:ln>
            <a:noFill/>
          </a:ln>
        </p:spPr>
      </p:cxnSp>
      <p:sp>
        <p:nvSpPr>
          <p:cNvPr id="257" name="Shape 257"/>
          <p:cNvSpPr txBox="1">
            <a:spLocks noGrp="1"/>
          </p:cNvSpPr>
          <p:nvPr>
            <p:ph type="body" idx="1"/>
          </p:nvPr>
        </p:nvSpPr>
        <p:spPr>
          <a:xfrm>
            <a:off x="3822700" y="2095500"/>
            <a:ext cx="5435700" cy="40893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22" name="Shape 22"/>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258"/>
        <p:cNvGrpSpPr/>
        <p:nvPr/>
      </p:nvGrpSpPr>
      <p:grpSpPr>
        <a:xfrm>
          <a:off x="0" y="0"/>
          <a:ext cx="0" cy="0"/>
          <a:chOff x="0" y="0"/>
          <a:chExt cx="0" cy="0"/>
        </a:xfrm>
      </p:grpSpPr>
      <p:pic>
        <p:nvPicPr>
          <p:cNvPr id="259" name="Shape 259"/>
          <p:cNvPicPr preferRelativeResize="0"/>
          <p:nvPr/>
        </p:nvPicPr>
        <p:blipFill rotWithShape="1">
          <a:blip r:embed="rId2">
            <a:alphaModFix/>
          </a:blip>
          <a:srcRect/>
          <a:stretch/>
        </p:blipFill>
        <p:spPr>
          <a:xfrm>
            <a:off x="1016000" y="1313655"/>
            <a:ext cx="4044000" cy="6057899"/>
          </a:xfrm>
          <a:prstGeom prst="rect">
            <a:avLst/>
          </a:prstGeom>
          <a:noFill/>
          <a:ln>
            <a:noFill/>
          </a:ln>
        </p:spPr>
      </p:pic>
      <p:pic>
        <p:nvPicPr>
          <p:cNvPr id="260" name="Shape 260"/>
          <p:cNvPicPr preferRelativeResize="0"/>
          <p:nvPr/>
        </p:nvPicPr>
        <p:blipFill rotWithShape="1">
          <a:blip r:embed="rId3">
            <a:alphaModFix/>
          </a:blip>
          <a:srcRect/>
          <a:stretch/>
        </p:blipFill>
        <p:spPr>
          <a:xfrm>
            <a:off x="4673600" y="1371600"/>
            <a:ext cx="3695699" cy="5514599"/>
          </a:xfrm>
          <a:prstGeom prst="rect">
            <a:avLst/>
          </a:prstGeom>
          <a:noFill/>
          <a:ln>
            <a:noFill/>
          </a:ln>
        </p:spPr>
      </p:pic>
      <p:pic>
        <p:nvPicPr>
          <p:cNvPr id="261" name="Shape 261"/>
          <p:cNvPicPr preferRelativeResize="0"/>
          <p:nvPr/>
        </p:nvPicPr>
        <p:blipFill rotWithShape="1">
          <a:blip r:embed="rId4">
            <a:alphaModFix/>
          </a:blip>
          <a:srcRect/>
          <a:stretch/>
        </p:blipFill>
        <p:spPr>
          <a:xfrm>
            <a:off x="8509000" y="1358900"/>
            <a:ext cx="2984399" cy="5459400"/>
          </a:xfrm>
          <a:prstGeom prst="rect">
            <a:avLst/>
          </a:prstGeom>
          <a:noFill/>
          <a:ln>
            <a:noFill/>
          </a:ln>
        </p:spPr>
      </p:pic>
      <p:cxnSp>
        <p:nvCxnSpPr>
          <p:cNvPr id="262" name="Shape 262"/>
          <p:cNvCxnSpPr/>
          <p:nvPr/>
        </p:nvCxnSpPr>
        <p:spPr>
          <a:xfrm>
            <a:off x="635000" y="635000"/>
            <a:ext cx="11734800" cy="0"/>
          </a:xfrm>
          <a:prstGeom prst="straightConnector1">
            <a:avLst/>
          </a:prstGeom>
          <a:noFill/>
          <a:ln>
            <a:noFill/>
          </a:ln>
        </p:spPr>
      </p:cxnSp>
      <p:cxnSp>
        <p:nvCxnSpPr>
          <p:cNvPr id="263" name="Shape 263"/>
          <p:cNvCxnSpPr/>
          <p:nvPr/>
        </p:nvCxnSpPr>
        <p:spPr>
          <a:xfrm>
            <a:off x="635000" y="1219200"/>
            <a:ext cx="11734800" cy="0"/>
          </a:xfrm>
          <a:prstGeom prst="straightConnector1">
            <a:avLst/>
          </a:prstGeom>
          <a:noFill/>
          <a:ln>
            <a:noFill/>
          </a:ln>
        </p:spPr>
      </p:cxnSp>
      <p:sp>
        <p:nvSpPr>
          <p:cNvPr id="264" name="Shape 264"/>
          <p:cNvSpPr/>
          <p:nvPr/>
        </p:nvSpPr>
        <p:spPr>
          <a:xfrm>
            <a:off x="5651500" y="3835400"/>
            <a:ext cx="1707899" cy="2541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265" name="Shape 265"/>
          <p:cNvSpPr/>
          <p:nvPr/>
        </p:nvSpPr>
        <p:spPr>
          <a:xfrm>
            <a:off x="9182100" y="3835400"/>
            <a:ext cx="1707899" cy="2541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266" name="Shape 266"/>
          <p:cNvSpPr txBox="1">
            <a:spLocks noGrp="1"/>
          </p:cNvSpPr>
          <p:nvPr>
            <p:ph type="body" idx="1"/>
          </p:nvPr>
        </p:nvSpPr>
        <p:spPr>
          <a:xfrm>
            <a:off x="1841500" y="1981200"/>
            <a:ext cx="23115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Charts">
    <p:spTree>
      <p:nvGrpSpPr>
        <p:cNvPr id="1" name="Shape 267"/>
        <p:cNvGrpSpPr/>
        <p:nvPr/>
      </p:nvGrpSpPr>
      <p:grpSpPr>
        <a:xfrm>
          <a:off x="0" y="0"/>
          <a:ext cx="0" cy="0"/>
          <a:chOff x="0" y="0"/>
          <a:chExt cx="0" cy="0"/>
        </a:xfrm>
      </p:grpSpPr>
      <p:cxnSp>
        <p:nvCxnSpPr>
          <p:cNvPr id="268" name="Shape 268"/>
          <p:cNvCxnSpPr/>
          <p:nvPr/>
        </p:nvCxnSpPr>
        <p:spPr>
          <a:xfrm>
            <a:off x="635000" y="635000"/>
            <a:ext cx="11734800" cy="0"/>
          </a:xfrm>
          <a:prstGeom prst="straightConnector1">
            <a:avLst/>
          </a:prstGeom>
          <a:noFill/>
          <a:ln>
            <a:noFill/>
          </a:ln>
        </p:spPr>
      </p:cxnSp>
      <p:cxnSp>
        <p:nvCxnSpPr>
          <p:cNvPr id="269" name="Shape 269"/>
          <p:cNvCxnSpPr/>
          <p:nvPr/>
        </p:nvCxnSpPr>
        <p:spPr>
          <a:xfrm>
            <a:off x="635000" y="1219200"/>
            <a:ext cx="11734800" cy="0"/>
          </a:xfrm>
          <a:prstGeom prst="straightConnector1">
            <a:avLst/>
          </a:prstGeom>
          <a:noFill/>
          <a:ln>
            <a:noFill/>
          </a:ln>
        </p:spPr>
      </p:cxnSp>
      <p:sp>
        <p:nvSpPr>
          <p:cNvPr id="270" name="Shape 270"/>
          <p:cNvSpPr/>
          <p:nvPr/>
        </p:nvSpPr>
        <p:spPr>
          <a:xfrm>
            <a:off x="655827" y="2307725"/>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1" name="Shape 271"/>
          <p:cNvSpPr/>
          <p:nvPr/>
        </p:nvSpPr>
        <p:spPr>
          <a:xfrm>
            <a:off x="4386428" y="2303347"/>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p:nvPr/>
        </p:nvSpPr>
        <p:spPr>
          <a:xfrm>
            <a:off x="7409003" y="2423731"/>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Callouts">
    <p:spTree>
      <p:nvGrpSpPr>
        <p:cNvPr id="1" name="Shape 273"/>
        <p:cNvGrpSpPr/>
        <p:nvPr/>
      </p:nvGrpSpPr>
      <p:grpSpPr>
        <a:xfrm>
          <a:off x="0" y="0"/>
          <a:ext cx="0" cy="0"/>
          <a:chOff x="0" y="0"/>
          <a:chExt cx="0" cy="0"/>
        </a:xfrm>
      </p:grpSpPr>
      <p:cxnSp>
        <p:nvCxnSpPr>
          <p:cNvPr id="274" name="Shape 274"/>
          <p:cNvCxnSpPr/>
          <p:nvPr/>
        </p:nvCxnSpPr>
        <p:spPr>
          <a:xfrm>
            <a:off x="635000" y="635000"/>
            <a:ext cx="11734800" cy="0"/>
          </a:xfrm>
          <a:prstGeom prst="straightConnector1">
            <a:avLst/>
          </a:prstGeom>
          <a:noFill/>
          <a:ln>
            <a:noFill/>
          </a:ln>
        </p:spPr>
      </p:cxnSp>
      <p:cxnSp>
        <p:nvCxnSpPr>
          <p:cNvPr id="275" name="Shape 275"/>
          <p:cNvCxnSpPr/>
          <p:nvPr/>
        </p:nvCxnSpPr>
        <p:spPr>
          <a:xfrm>
            <a:off x="635000" y="1219200"/>
            <a:ext cx="11734800" cy="0"/>
          </a:xfrm>
          <a:prstGeom prst="straightConnector1">
            <a:avLst/>
          </a:prstGeom>
          <a:noFill/>
          <a:ln>
            <a:noFill/>
          </a:ln>
        </p:spPr>
      </p:cxnSp>
      <p:grpSp>
        <p:nvGrpSpPr>
          <p:cNvPr id="276" name="Shape 276"/>
          <p:cNvGrpSpPr/>
          <p:nvPr/>
        </p:nvGrpSpPr>
        <p:grpSpPr>
          <a:xfrm>
            <a:off x="635000" y="1828800"/>
            <a:ext cx="1269899" cy="1269899"/>
            <a:chOff x="0" y="0"/>
            <a:chExt cx="1269899" cy="1269899"/>
          </a:xfrm>
        </p:grpSpPr>
        <p:pic>
          <p:nvPicPr>
            <p:cNvPr id="277" name="Shape 277"/>
            <p:cNvPicPr preferRelativeResize="0"/>
            <p:nvPr/>
          </p:nvPicPr>
          <p:blipFill rotWithShape="1">
            <a:blip r:embed="rId2">
              <a:alphaModFix/>
            </a:blip>
            <a:srcRect/>
            <a:stretch/>
          </p:blipFill>
          <p:spPr>
            <a:xfrm>
              <a:off x="0" y="0"/>
              <a:ext cx="1269899" cy="1269899"/>
            </a:xfrm>
            <a:prstGeom prst="rect">
              <a:avLst/>
            </a:prstGeom>
            <a:noFill/>
            <a:ln>
              <a:noFill/>
            </a:ln>
          </p:spPr>
        </p:pic>
        <p:sp>
          <p:nvSpPr>
            <p:cNvPr id="278" name="Shape 278"/>
            <p:cNvSpPr/>
            <p:nvPr/>
          </p:nvSpPr>
          <p:spPr>
            <a:xfrm>
              <a:off x="88900" y="3352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p>
          </p:txBody>
        </p:sp>
      </p:grpSp>
      <p:grpSp>
        <p:nvGrpSpPr>
          <p:cNvPr id="279" name="Shape 279"/>
          <p:cNvGrpSpPr/>
          <p:nvPr/>
        </p:nvGrpSpPr>
        <p:grpSpPr>
          <a:xfrm>
            <a:off x="2159000" y="1828800"/>
            <a:ext cx="1269899" cy="1269899"/>
            <a:chOff x="0" y="0"/>
            <a:chExt cx="1269899" cy="1269899"/>
          </a:xfrm>
        </p:grpSpPr>
        <p:pic>
          <p:nvPicPr>
            <p:cNvPr id="280" name="Shape 280"/>
            <p:cNvPicPr preferRelativeResize="0"/>
            <p:nvPr/>
          </p:nvPicPr>
          <p:blipFill rotWithShape="1">
            <a:blip r:embed="rId3">
              <a:alphaModFix/>
            </a:blip>
            <a:srcRect/>
            <a:stretch/>
          </p:blipFill>
          <p:spPr>
            <a:xfrm>
              <a:off x="0" y="0"/>
              <a:ext cx="1269899" cy="1269899"/>
            </a:xfrm>
            <a:prstGeom prst="rect">
              <a:avLst/>
            </a:prstGeom>
            <a:noFill/>
            <a:ln>
              <a:noFill/>
            </a:ln>
          </p:spPr>
        </p:pic>
        <p:sp>
          <p:nvSpPr>
            <p:cNvPr id="281" name="Shape 281"/>
            <p:cNvSpPr/>
            <p:nvPr/>
          </p:nvSpPr>
          <p:spPr>
            <a:xfrm>
              <a:off x="101600" y="3479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282" name="Shape 282"/>
          <p:cNvGrpSpPr/>
          <p:nvPr/>
        </p:nvGrpSpPr>
        <p:grpSpPr>
          <a:xfrm>
            <a:off x="635000" y="3340100"/>
            <a:ext cx="1269899" cy="1269899"/>
            <a:chOff x="0" y="0"/>
            <a:chExt cx="1269899" cy="1269899"/>
          </a:xfrm>
        </p:grpSpPr>
        <p:pic>
          <p:nvPicPr>
            <p:cNvPr id="283" name="Shape 283"/>
            <p:cNvPicPr preferRelativeResize="0"/>
            <p:nvPr/>
          </p:nvPicPr>
          <p:blipFill rotWithShape="1">
            <a:blip r:embed="rId4">
              <a:alphaModFix/>
            </a:blip>
            <a:srcRect/>
            <a:stretch/>
          </p:blipFill>
          <p:spPr>
            <a:xfrm>
              <a:off x="0" y="0"/>
              <a:ext cx="1269899" cy="1269899"/>
            </a:xfrm>
            <a:prstGeom prst="rect">
              <a:avLst/>
            </a:prstGeom>
            <a:noFill/>
            <a:ln>
              <a:noFill/>
            </a:ln>
          </p:spPr>
        </p:pic>
        <p:sp>
          <p:nvSpPr>
            <p:cNvPr id="284" name="Shape 284"/>
            <p:cNvSpPr/>
            <p:nvPr/>
          </p:nvSpPr>
          <p:spPr>
            <a:xfrm>
              <a:off x="88900" y="3225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285" name="Shape 285"/>
          <p:cNvGrpSpPr/>
          <p:nvPr/>
        </p:nvGrpSpPr>
        <p:grpSpPr>
          <a:xfrm>
            <a:off x="2159000" y="3340100"/>
            <a:ext cx="1269899" cy="1269899"/>
            <a:chOff x="0" y="0"/>
            <a:chExt cx="1269899" cy="1269899"/>
          </a:xfrm>
        </p:grpSpPr>
        <p:pic>
          <p:nvPicPr>
            <p:cNvPr id="286" name="Shape 286"/>
            <p:cNvPicPr preferRelativeResize="0"/>
            <p:nvPr/>
          </p:nvPicPr>
          <p:blipFill rotWithShape="1">
            <a:blip r:embed="rId5">
              <a:alphaModFix/>
            </a:blip>
            <a:srcRect/>
            <a:stretch/>
          </p:blipFill>
          <p:spPr>
            <a:xfrm>
              <a:off x="0" y="0"/>
              <a:ext cx="1269899" cy="1269899"/>
            </a:xfrm>
            <a:prstGeom prst="rect">
              <a:avLst/>
            </a:prstGeom>
            <a:noFill/>
            <a:ln>
              <a:noFill/>
            </a:ln>
          </p:spPr>
        </p:pic>
        <p:sp>
          <p:nvSpPr>
            <p:cNvPr id="287" name="Shape 287"/>
            <p:cNvSpPr/>
            <p:nvPr/>
          </p:nvSpPr>
          <p:spPr>
            <a:xfrm>
              <a:off x="101600" y="3352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288" name="Shape 288"/>
          <p:cNvGrpSpPr/>
          <p:nvPr/>
        </p:nvGrpSpPr>
        <p:grpSpPr>
          <a:xfrm>
            <a:off x="635000" y="4876800"/>
            <a:ext cx="1269899" cy="1269899"/>
            <a:chOff x="0" y="0"/>
            <a:chExt cx="1269899" cy="1269899"/>
          </a:xfrm>
        </p:grpSpPr>
        <p:pic>
          <p:nvPicPr>
            <p:cNvPr id="289" name="Shape 289"/>
            <p:cNvPicPr preferRelativeResize="0"/>
            <p:nvPr/>
          </p:nvPicPr>
          <p:blipFill rotWithShape="1">
            <a:blip r:embed="rId6">
              <a:alphaModFix/>
            </a:blip>
            <a:srcRect/>
            <a:stretch/>
          </p:blipFill>
          <p:spPr>
            <a:xfrm>
              <a:off x="0" y="0"/>
              <a:ext cx="1269899" cy="1269899"/>
            </a:xfrm>
            <a:prstGeom prst="rect">
              <a:avLst/>
            </a:prstGeom>
            <a:noFill/>
            <a:ln>
              <a:noFill/>
            </a:ln>
          </p:spPr>
        </p:pic>
        <p:sp>
          <p:nvSpPr>
            <p:cNvPr id="290" name="Shape 290"/>
            <p:cNvSpPr/>
            <p:nvPr/>
          </p:nvSpPr>
          <p:spPr>
            <a:xfrm>
              <a:off x="88900" y="3225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291" name="Shape 291"/>
          <p:cNvGrpSpPr/>
          <p:nvPr/>
        </p:nvGrpSpPr>
        <p:grpSpPr>
          <a:xfrm>
            <a:off x="2159000" y="4876800"/>
            <a:ext cx="1269899" cy="1269899"/>
            <a:chOff x="0" y="0"/>
            <a:chExt cx="1269899" cy="1269899"/>
          </a:xfrm>
        </p:grpSpPr>
        <p:pic>
          <p:nvPicPr>
            <p:cNvPr id="292" name="Shape 292"/>
            <p:cNvPicPr preferRelativeResize="0"/>
            <p:nvPr/>
          </p:nvPicPr>
          <p:blipFill rotWithShape="1">
            <a:blip r:embed="rId7">
              <a:alphaModFix/>
            </a:blip>
            <a:srcRect/>
            <a:stretch/>
          </p:blipFill>
          <p:spPr>
            <a:xfrm>
              <a:off x="0" y="0"/>
              <a:ext cx="1269899" cy="1269899"/>
            </a:xfrm>
            <a:prstGeom prst="rect">
              <a:avLst/>
            </a:prstGeom>
            <a:noFill/>
            <a:ln>
              <a:noFill/>
            </a:ln>
          </p:spPr>
        </p:pic>
        <p:sp>
          <p:nvSpPr>
            <p:cNvPr id="293" name="Shape 293"/>
            <p:cNvSpPr/>
            <p:nvPr/>
          </p:nvSpPr>
          <p:spPr>
            <a:xfrm>
              <a:off x="101600" y="3352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sp>
        <p:nvSpPr>
          <p:cNvPr id="294" name="Shape 294"/>
          <p:cNvSpPr/>
          <p:nvPr/>
        </p:nvSpPr>
        <p:spPr>
          <a:xfrm>
            <a:off x="8790781" y="1828800"/>
            <a:ext cx="3236112" cy="203202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Doet</a:t>
            </a:r>
          </a:p>
        </p:txBody>
      </p:sp>
      <p:grpSp>
        <p:nvGrpSpPr>
          <p:cNvPr id="295" name="Shape 295"/>
          <p:cNvGrpSpPr/>
          <p:nvPr/>
        </p:nvGrpSpPr>
        <p:grpSpPr>
          <a:xfrm>
            <a:off x="4051298" y="1828799"/>
            <a:ext cx="2031899" cy="2031899"/>
            <a:chOff x="0" y="0"/>
            <a:chExt cx="2031899" cy="2031899"/>
          </a:xfrm>
        </p:grpSpPr>
        <p:pic>
          <p:nvPicPr>
            <p:cNvPr id="296" name="Shape 296"/>
            <p:cNvPicPr preferRelativeResize="0"/>
            <p:nvPr/>
          </p:nvPicPr>
          <p:blipFill rotWithShape="1">
            <a:blip r:embed="rId8">
              <a:alphaModFix/>
            </a:blip>
            <a:srcRect/>
            <a:stretch/>
          </p:blipFill>
          <p:spPr>
            <a:xfrm>
              <a:off x="0" y="0"/>
              <a:ext cx="2031899" cy="2031899"/>
            </a:xfrm>
            <a:prstGeom prst="rect">
              <a:avLst/>
            </a:prstGeom>
            <a:noFill/>
            <a:ln>
              <a:noFill/>
            </a:ln>
          </p:spPr>
        </p:pic>
        <p:sp>
          <p:nvSpPr>
            <p:cNvPr id="297" name="Shape 297"/>
            <p:cNvSpPr/>
            <p:nvPr/>
          </p:nvSpPr>
          <p:spPr>
            <a:xfrm>
              <a:off x="165100" y="152400"/>
              <a:ext cx="1676399" cy="2336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TERM</a:t>
              </a:r>
            </a:p>
          </p:txBody>
        </p:sp>
        <p:sp>
          <p:nvSpPr>
            <p:cNvPr id="298" name="Shape 298"/>
            <p:cNvSpPr/>
            <p:nvPr/>
          </p:nvSpPr>
          <p:spPr>
            <a:xfrm>
              <a:off x="165100" y="419100"/>
              <a:ext cx="1676399"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299" name="Shape 299"/>
          <p:cNvGrpSpPr/>
          <p:nvPr/>
        </p:nvGrpSpPr>
        <p:grpSpPr>
          <a:xfrm>
            <a:off x="6362698" y="1828799"/>
            <a:ext cx="2031899" cy="2031899"/>
            <a:chOff x="0" y="0"/>
            <a:chExt cx="2031899" cy="2031899"/>
          </a:xfrm>
        </p:grpSpPr>
        <p:pic>
          <p:nvPicPr>
            <p:cNvPr id="300" name="Shape 300"/>
            <p:cNvPicPr preferRelativeResize="0"/>
            <p:nvPr/>
          </p:nvPicPr>
          <p:blipFill rotWithShape="1">
            <a:blip r:embed="rId9">
              <a:alphaModFix/>
            </a:blip>
            <a:srcRect/>
            <a:stretch/>
          </p:blipFill>
          <p:spPr>
            <a:xfrm>
              <a:off x="0" y="0"/>
              <a:ext cx="2031899" cy="2031899"/>
            </a:xfrm>
            <a:prstGeom prst="rect">
              <a:avLst/>
            </a:prstGeom>
            <a:noFill/>
            <a:ln>
              <a:noFill/>
            </a:ln>
          </p:spPr>
        </p:pic>
        <p:sp>
          <p:nvSpPr>
            <p:cNvPr id="301" name="Shape 301"/>
            <p:cNvSpPr/>
            <p:nvPr/>
          </p:nvSpPr>
          <p:spPr>
            <a:xfrm>
              <a:off x="177800" y="152400"/>
              <a:ext cx="1676399" cy="2336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302" name="Shape 302"/>
            <p:cNvSpPr/>
            <p:nvPr/>
          </p:nvSpPr>
          <p:spPr>
            <a:xfrm>
              <a:off x="177800" y="419100"/>
              <a:ext cx="1676399"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303" name="Shape 303"/>
          <p:cNvGrpSpPr/>
          <p:nvPr/>
        </p:nvGrpSpPr>
        <p:grpSpPr>
          <a:xfrm>
            <a:off x="4051298" y="4114798"/>
            <a:ext cx="2031899" cy="2031899"/>
            <a:chOff x="0" y="0"/>
            <a:chExt cx="2031899" cy="2031899"/>
          </a:xfrm>
        </p:grpSpPr>
        <p:pic>
          <p:nvPicPr>
            <p:cNvPr id="304" name="Shape 304"/>
            <p:cNvPicPr preferRelativeResize="0"/>
            <p:nvPr/>
          </p:nvPicPr>
          <p:blipFill rotWithShape="1">
            <a:blip r:embed="rId10">
              <a:alphaModFix/>
            </a:blip>
            <a:srcRect/>
            <a:stretch/>
          </p:blipFill>
          <p:spPr>
            <a:xfrm>
              <a:off x="0" y="0"/>
              <a:ext cx="2031899" cy="2031899"/>
            </a:xfrm>
            <a:prstGeom prst="rect">
              <a:avLst/>
            </a:prstGeom>
            <a:noFill/>
            <a:ln>
              <a:noFill/>
            </a:ln>
          </p:spPr>
        </p:pic>
        <p:sp>
          <p:nvSpPr>
            <p:cNvPr id="305" name="Shape 305"/>
            <p:cNvSpPr/>
            <p:nvPr/>
          </p:nvSpPr>
          <p:spPr>
            <a:xfrm>
              <a:off x="165100" y="177800"/>
              <a:ext cx="1676399" cy="2336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306" name="Shape 306"/>
            <p:cNvSpPr/>
            <p:nvPr/>
          </p:nvSpPr>
          <p:spPr>
            <a:xfrm>
              <a:off x="165100" y="444500"/>
              <a:ext cx="1676399"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307" name="Shape 307"/>
          <p:cNvGrpSpPr/>
          <p:nvPr/>
        </p:nvGrpSpPr>
        <p:grpSpPr>
          <a:xfrm>
            <a:off x="6362698" y="4114798"/>
            <a:ext cx="2031899" cy="2031899"/>
            <a:chOff x="0" y="0"/>
            <a:chExt cx="2031899" cy="2031899"/>
          </a:xfrm>
        </p:grpSpPr>
        <p:pic>
          <p:nvPicPr>
            <p:cNvPr id="308" name="Shape 308"/>
            <p:cNvPicPr preferRelativeResize="0"/>
            <p:nvPr/>
          </p:nvPicPr>
          <p:blipFill rotWithShape="1">
            <a:blip r:embed="rId11">
              <a:alphaModFix/>
            </a:blip>
            <a:srcRect/>
            <a:stretch/>
          </p:blipFill>
          <p:spPr>
            <a:xfrm>
              <a:off x="0" y="0"/>
              <a:ext cx="2031899" cy="2031899"/>
            </a:xfrm>
            <a:prstGeom prst="rect">
              <a:avLst/>
            </a:prstGeom>
            <a:noFill/>
            <a:ln>
              <a:noFill/>
            </a:ln>
          </p:spPr>
        </p:pic>
        <p:sp>
          <p:nvSpPr>
            <p:cNvPr id="309" name="Shape 309"/>
            <p:cNvSpPr/>
            <p:nvPr/>
          </p:nvSpPr>
          <p:spPr>
            <a:xfrm>
              <a:off x="177800" y="177800"/>
              <a:ext cx="1676399" cy="2336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310" name="Shape 310"/>
            <p:cNvSpPr/>
            <p:nvPr/>
          </p:nvSpPr>
          <p:spPr>
            <a:xfrm>
              <a:off x="177800" y="444500"/>
              <a:ext cx="1676399"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311" name="Shape 311"/>
          <p:cNvSpPr/>
          <p:nvPr/>
        </p:nvSpPr>
        <p:spPr>
          <a:xfrm>
            <a:off x="8790781" y="4114800"/>
            <a:ext cx="3236112" cy="203202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Activity">
    <p:spTree>
      <p:nvGrpSpPr>
        <p:cNvPr id="1" name="Shape 312"/>
        <p:cNvGrpSpPr/>
        <p:nvPr/>
      </p:nvGrpSpPr>
      <p:grpSpPr>
        <a:xfrm>
          <a:off x="0" y="0"/>
          <a:ext cx="0" cy="0"/>
          <a:chOff x="0" y="0"/>
          <a:chExt cx="0" cy="0"/>
        </a:xfrm>
      </p:grpSpPr>
      <p:cxnSp>
        <p:nvCxnSpPr>
          <p:cNvPr id="313" name="Shape 313"/>
          <p:cNvCxnSpPr/>
          <p:nvPr/>
        </p:nvCxnSpPr>
        <p:spPr>
          <a:xfrm>
            <a:off x="635000" y="635000"/>
            <a:ext cx="11734800" cy="0"/>
          </a:xfrm>
          <a:prstGeom prst="straightConnector1">
            <a:avLst/>
          </a:prstGeom>
          <a:noFill/>
          <a:ln>
            <a:noFill/>
          </a:ln>
        </p:spPr>
      </p:cxnSp>
      <p:cxnSp>
        <p:nvCxnSpPr>
          <p:cNvPr id="314" name="Shape 314"/>
          <p:cNvCxnSpPr/>
          <p:nvPr/>
        </p:nvCxnSpPr>
        <p:spPr>
          <a:xfrm>
            <a:off x="635000" y="1219200"/>
            <a:ext cx="11734800" cy="0"/>
          </a:xfrm>
          <a:prstGeom prst="straightConnector1">
            <a:avLst/>
          </a:prstGeom>
          <a:noFill/>
          <a:ln>
            <a:noFill/>
          </a:ln>
        </p:spPr>
      </p:cxnSp>
      <p:grpSp>
        <p:nvGrpSpPr>
          <p:cNvPr id="315" name="Shape 315"/>
          <p:cNvGrpSpPr/>
          <p:nvPr/>
        </p:nvGrpSpPr>
        <p:grpSpPr>
          <a:xfrm>
            <a:off x="1384300" y="3130550"/>
            <a:ext cx="1269899" cy="1269899"/>
            <a:chOff x="0" y="0"/>
            <a:chExt cx="1269899" cy="1269899"/>
          </a:xfrm>
        </p:grpSpPr>
        <p:pic>
          <p:nvPicPr>
            <p:cNvPr id="316" name="Shape 316"/>
            <p:cNvPicPr preferRelativeResize="0"/>
            <p:nvPr/>
          </p:nvPicPr>
          <p:blipFill rotWithShape="1">
            <a:blip r:embed="rId2">
              <a:alphaModFix/>
            </a:blip>
            <a:srcRect/>
            <a:stretch/>
          </p:blipFill>
          <p:spPr>
            <a:xfrm>
              <a:off x="0" y="0"/>
              <a:ext cx="1269899" cy="1269899"/>
            </a:xfrm>
            <a:prstGeom prst="rect">
              <a:avLst/>
            </a:prstGeom>
            <a:noFill/>
            <a:ln>
              <a:noFill/>
            </a:ln>
          </p:spPr>
        </p:pic>
        <p:sp>
          <p:nvSpPr>
            <p:cNvPr id="317" name="Shape 317"/>
            <p:cNvSpPr/>
            <p:nvPr/>
          </p:nvSpPr>
          <p:spPr>
            <a:xfrm>
              <a:off x="88900" y="543558"/>
              <a:ext cx="1079400" cy="2336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318" name="Shape 318"/>
          <p:cNvCxnSpPr/>
          <p:nvPr/>
        </p:nvCxnSpPr>
        <p:spPr>
          <a:xfrm rot="10800000" flipH="1">
            <a:off x="3911600" y="3243397"/>
            <a:ext cx="3735000" cy="299"/>
          </a:xfrm>
          <a:prstGeom prst="straightConnector1">
            <a:avLst/>
          </a:prstGeom>
          <a:noFill/>
          <a:ln>
            <a:noFill/>
          </a:ln>
        </p:spPr>
      </p:cxnSp>
      <p:cxnSp>
        <p:nvCxnSpPr>
          <p:cNvPr id="319" name="Shape 319"/>
          <p:cNvCxnSpPr/>
          <p:nvPr/>
        </p:nvCxnSpPr>
        <p:spPr>
          <a:xfrm rot="10800000" flipH="1">
            <a:off x="3911600" y="5381314"/>
            <a:ext cx="3735000" cy="299"/>
          </a:xfrm>
          <a:prstGeom prst="straightConnector1">
            <a:avLst/>
          </a:prstGeom>
          <a:noFill/>
          <a:ln>
            <a:noFill/>
          </a:ln>
        </p:spPr>
      </p:cxnSp>
      <p:sp>
        <p:nvSpPr>
          <p:cNvPr id="320" name="Shape 320"/>
          <p:cNvSpPr/>
          <p:nvPr/>
        </p:nvSpPr>
        <p:spPr>
          <a:xfrm>
            <a:off x="3911600" y="2989696"/>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TIMING</a:t>
            </a:r>
          </a:p>
        </p:txBody>
      </p:sp>
      <p:sp>
        <p:nvSpPr>
          <p:cNvPr id="321" name="Shape 321"/>
          <p:cNvSpPr/>
          <p:nvPr/>
        </p:nvSpPr>
        <p:spPr>
          <a:xfrm>
            <a:off x="3911600" y="5114914"/>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cxnSp>
        <p:nvCxnSpPr>
          <p:cNvPr id="322" name="Shape 322"/>
          <p:cNvCxnSpPr/>
          <p:nvPr/>
        </p:nvCxnSpPr>
        <p:spPr>
          <a:xfrm rot="10800000" flipH="1">
            <a:off x="3911600" y="2223000"/>
            <a:ext cx="3735000" cy="299"/>
          </a:xfrm>
          <a:prstGeom prst="straightConnector1">
            <a:avLst/>
          </a:prstGeom>
          <a:noFill/>
          <a:ln>
            <a:noFill/>
          </a:ln>
        </p:spPr>
      </p:cxnSp>
      <p:sp>
        <p:nvSpPr>
          <p:cNvPr id="323" name="Shape 323"/>
          <p:cNvSpPr/>
          <p:nvPr/>
        </p:nvSpPr>
        <p:spPr>
          <a:xfrm>
            <a:off x="3911600" y="1969299"/>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cxnSp>
        <p:nvCxnSpPr>
          <p:cNvPr id="324" name="Shape 324"/>
          <p:cNvCxnSpPr/>
          <p:nvPr/>
        </p:nvCxnSpPr>
        <p:spPr>
          <a:xfrm rot="10800000">
            <a:off x="3225800" y="1803737"/>
            <a:ext cx="0" cy="4430399"/>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Q&amp;A">
    <p:bg>
      <p:bgPr>
        <a:solidFill>
          <a:srgbClr val="FFDB00"/>
        </a:solidFill>
        <a:effectLst/>
      </p:bgPr>
    </p:bg>
    <p:spTree>
      <p:nvGrpSpPr>
        <p:cNvPr id="1" name="Shape 325"/>
        <p:cNvGrpSpPr/>
        <p:nvPr/>
      </p:nvGrpSpPr>
      <p:grpSpPr>
        <a:xfrm>
          <a:off x="0" y="0"/>
          <a:ext cx="0" cy="0"/>
          <a:chOff x="0" y="0"/>
          <a:chExt cx="0" cy="0"/>
        </a:xfrm>
      </p:grpSpPr>
      <p:cxnSp>
        <p:nvCxnSpPr>
          <p:cNvPr id="326" name="Shape 326"/>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327" name="Shape 327"/>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sp>
        <p:nvSpPr>
          <p:cNvPr id="328" name="Shape 328"/>
          <p:cNvSpPr/>
          <p:nvPr/>
        </p:nvSpPr>
        <p:spPr>
          <a:xfrm>
            <a:off x="635000" y="1473200"/>
            <a:ext cx="11734800" cy="14603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Q&amp;A</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Exit Tickets">
    <p:bg>
      <p:bgPr>
        <a:solidFill>
          <a:srgbClr val="FFAFC0"/>
        </a:solidFill>
        <a:effectLst/>
      </p:bgPr>
    </p:bg>
    <p:spTree>
      <p:nvGrpSpPr>
        <p:cNvPr id="1" name="Shape 329"/>
        <p:cNvGrpSpPr/>
        <p:nvPr/>
      </p:nvGrpSpPr>
      <p:grpSpPr>
        <a:xfrm>
          <a:off x="0" y="0"/>
          <a:ext cx="0" cy="0"/>
          <a:chOff x="0" y="0"/>
          <a:chExt cx="0" cy="0"/>
        </a:xfrm>
      </p:grpSpPr>
      <p:cxnSp>
        <p:nvCxnSpPr>
          <p:cNvPr id="330" name="Shape 330"/>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331" name="Shape 331"/>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sp>
        <p:nvSpPr>
          <p:cNvPr id="332" name="Shape 332"/>
          <p:cNvSpPr/>
          <p:nvPr/>
        </p:nvSpPr>
        <p:spPr>
          <a:xfrm>
            <a:off x="635000" y="1473200"/>
            <a:ext cx="11734800" cy="14603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EXIT TICKETS</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ank">
    <p:spTree>
      <p:nvGrpSpPr>
        <p:cNvPr id="1" name="Shape 333"/>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Activity copy">
    <p:spTree>
      <p:nvGrpSpPr>
        <p:cNvPr id="1" name="Shape 334"/>
        <p:cNvGrpSpPr/>
        <p:nvPr/>
      </p:nvGrpSpPr>
      <p:grpSpPr>
        <a:xfrm>
          <a:off x="0" y="0"/>
          <a:ext cx="0" cy="0"/>
          <a:chOff x="0" y="0"/>
          <a:chExt cx="0" cy="0"/>
        </a:xfrm>
      </p:grpSpPr>
      <p:cxnSp>
        <p:nvCxnSpPr>
          <p:cNvPr id="335" name="Shape 335"/>
          <p:cNvCxnSpPr/>
          <p:nvPr/>
        </p:nvCxnSpPr>
        <p:spPr>
          <a:xfrm>
            <a:off x="635000" y="635000"/>
            <a:ext cx="11734800" cy="0"/>
          </a:xfrm>
          <a:prstGeom prst="straightConnector1">
            <a:avLst/>
          </a:prstGeom>
          <a:noFill/>
          <a:ln>
            <a:noFill/>
          </a:ln>
        </p:spPr>
      </p:cxnSp>
      <p:cxnSp>
        <p:nvCxnSpPr>
          <p:cNvPr id="336" name="Shape 336"/>
          <p:cNvCxnSpPr/>
          <p:nvPr/>
        </p:nvCxnSpPr>
        <p:spPr>
          <a:xfrm>
            <a:off x="635000" y="1219200"/>
            <a:ext cx="11734800" cy="0"/>
          </a:xfrm>
          <a:prstGeom prst="straightConnector1">
            <a:avLst/>
          </a:prstGeom>
          <a:noFill/>
          <a:ln>
            <a:noFill/>
          </a:ln>
        </p:spPr>
      </p:cxnSp>
      <p:grpSp>
        <p:nvGrpSpPr>
          <p:cNvPr id="337" name="Shape 337"/>
          <p:cNvGrpSpPr/>
          <p:nvPr/>
        </p:nvGrpSpPr>
        <p:grpSpPr>
          <a:xfrm>
            <a:off x="1384300" y="3130550"/>
            <a:ext cx="1269899" cy="1269899"/>
            <a:chOff x="0" y="0"/>
            <a:chExt cx="1269899" cy="1269899"/>
          </a:xfrm>
        </p:grpSpPr>
        <p:pic>
          <p:nvPicPr>
            <p:cNvPr id="338" name="Shape 338"/>
            <p:cNvPicPr preferRelativeResize="0"/>
            <p:nvPr/>
          </p:nvPicPr>
          <p:blipFill rotWithShape="1">
            <a:blip r:embed="rId2">
              <a:alphaModFix/>
            </a:blip>
            <a:srcRect/>
            <a:stretch/>
          </p:blipFill>
          <p:spPr>
            <a:xfrm>
              <a:off x="0" y="0"/>
              <a:ext cx="1269899" cy="1269899"/>
            </a:xfrm>
            <a:prstGeom prst="rect">
              <a:avLst/>
            </a:prstGeom>
            <a:noFill/>
            <a:ln>
              <a:noFill/>
            </a:ln>
          </p:spPr>
        </p:pic>
        <p:sp>
          <p:nvSpPr>
            <p:cNvPr id="339" name="Shape 339"/>
            <p:cNvSpPr/>
            <p:nvPr/>
          </p:nvSpPr>
          <p:spPr>
            <a:xfrm>
              <a:off x="88900" y="543558"/>
              <a:ext cx="1079400" cy="2336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340" name="Shape 340"/>
          <p:cNvCxnSpPr/>
          <p:nvPr/>
        </p:nvCxnSpPr>
        <p:spPr>
          <a:xfrm rot="10800000">
            <a:off x="3225800" y="1803737"/>
            <a:ext cx="0" cy="4430399"/>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Case Study">
    <p:spTree>
      <p:nvGrpSpPr>
        <p:cNvPr id="1" name="Shape 341"/>
        <p:cNvGrpSpPr/>
        <p:nvPr/>
      </p:nvGrpSpPr>
      <p:grpSpPr>
        <a:xfrm>
          <a:off x="0" y="0"/>
          <a:ext cx="0" cy="0"/>
          <a:chOff x="0" y="0"/>
          <a:chExt cx="0" cy="0"/>
        </a:xfrm>
      </p:grpSpPr>
      <p:cxnSp>
        <p:nvCxnSpPr>
          <p:cNvPr id="342" name="Shape 342"/>
          <p:cNvCxnSpPr/>
          <p:nvPr/>
        </p:nvCxnSpPr>
        <p:spPr>
          <a:xfrm>
            <a:off x="635000" y="635000"/>
            <a:ext cx="11734800" cy="0"/>
          </a:xfrm>
          <a:prstGeom prst="straightConnector1">
            <a:avLst/>
          </a:prstGeom>
          <a:noFill/>
          <a:ln>
            <a:noFill/>
          </a:ln>
        </p:spPr>
      </p:cxnSp>
      <p:cxnSp>
        <p:nvCxnSpPr>
          <p:cNvPr id="343" name="Shape 343"/>
          <p:cNvCxnSpPr/>
          <p:nvPr/>
        </p:nvCxnSpPr>
        <p:spPr>
          <a:xfrm>
            <a:off x="635000" y="1219200"/>
            <a:ext cx="11734800" cy="0"/>
          </a:xfrm>
          <a:prstGeom prst="straightConnector1">
            <a:avLst/>
          </a:prstGeom>
          <a:noFill/>
          <a:ln>
            <a:noFill/>
          </a:ln>
        </p:spPr>
      </p:cxnSp>
      <p:cxnSp>
        <p:nvCxnSpPr>
          <p:cNvPr id="344" name="Shape 344"/>
          <p:cNvCxnSpPr/>
          <p:nvPr/>
        </p:nvCxnSpPr>
        <p:spPr>
          <a:xfrm rot="10800000" flipH="1">
            <a:off x="8623300" y="2781000"/>
            <a:ext cx="3735000" cy="299"/>
          </a:xfrm>
          <a:prstGeom prst="straightConnector1">
            <a:avLst/>
          </a:prstGeom>
          <a:noFill/>
          <a:ln>
            <a:noFill/>
          </a:ln>
        </p:spPr>
      </p:cxnSp>
      <p:cxnSp>
        <p:nvCxnSpPr>
          <p:cNvPr id="345" name="Shape 345"/>
          <p:cNvCxnSpPr/>
          <p:nvPr/>
        </p:nvCxnSpPr>
        <p:spPr>
          <a:xfrm rot="10800000" flipH="1">
            <a:off x="635000" y="2781000"/>
            <a:ext cx="7742699" cy="299"/>
          </a:xfrm>
          <a:prstGeom prst="straightConnector1">
            <a:avLst/>
          </a:prstGeom>
          <a:noFill/>
          <a:ln>
            <a:noFill/>
          </a:ln>
        </p:spPr>
      </p:cxnSp>
      <p:sp>
        <p:nvSpPr>
          <p:cNvPr id="346" name="Shape 346"/>
          <p:cNvSpPr/>
          <p:nvPr/>
        </p:nvSpPr>
        <p:spPr>
          <a:xfrm>
            <a:off x="635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347" name="Shape 347"/>
          <p:cNvSpPr/>
          <p:nvPr/>
        </p:nvSpPr>
        <p:spPr>
          <a:xfrm>
            <a:off x="8636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
        <p:nvSpPr>
          <p:cNvPr id="348" name="Shape 348"/>
          <p:cNvSpPr txBox="1">
            <a:spLocks noGrp="1"/>
          </p:cNvSpPr>
          <p:nvPr>
            <p:ph type="sldNum" idx="12"/>
          </p:nvPr>
        </p:nvSpPr>
        <p:spPr>
          <a:xfrm>
            <a:off x="12014200" y="739139"/>
            <a:ext cx="345899"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349"/>
        <p:cNvGrpSpPr/>
        <p:nvPr/>
      </p:nvGrpSpPr>
      <p:grpSpPr>
        <a:xfrm>
          <a:off x="0" y="0"/>
          <a:ext cx="0" cy="0"/>
          <a:chOff x="0" y="0"/>
          <a:chExt cx="0" cy="0"/>
        </a:xfrm>
      </p:grpSpPr>
      <p:sp>
        <p:nvSpPr>
          <p:cNvPr id="350" name="Shape 350"/>
          <p:cNvSpPr txBox="1">
            <a:spLocks noGrp="1"/>
          </p:cNvSpPr>
          <p:nvPr>
            <p:ph type="body" idx="1"/>
          </p:nvPr>
        </p:nvSpPr>
        <p:spPr>
          <a:xfrm>
            <a:off x="317500" y="317500"/>
            <a:ext cx="123699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51" name="Shape 351"/>
          <p:cNvSpPr txBox="1">
            <a:spLocks noGrp="1"/>
          </p:cNvSpPr>
          <p:nvPr>
            <p:ph type="title"/>
          </p:nvPr>
        </p:nvSpPr>
        <p:spPr>
          <a:xfrm>
            <a:off x="635000" y="1473200"/>
            <a:ext cx="11734800" cy="14985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352" name="Shape 352"/>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xercise">
    <p:spTree>
      <p:nvGrpSpPr>
        <p:cNvPr id="1" name="Shape 23"/>
        <p:cNvGrpSpPr/>
        <p:nvPr/>
      </p:nvGrpSpPr>
      <p:grpSpPr>
        <a:xfrm>
          <a:off x="0" y="0"/>
          <a:ext cx="0" cy="0"/>
          <a:chOff x="0" y="0"/>
          <a:chExt cx="0" cy="0"/>
        </a:xfrm>
      </p:grpSpPr>
      <p:cxnSp>
        <p:nvCxnSpPr>
          <p:cNvPr id="24" name="Shape 24"/>
          <p:cNvCxnSpPr/>
          <p:nvPr/>
        </p:nvCxnSpPr>
        <p:spPr>
          <a:xfrm>
            <a:off x="635000" y="635000"/>
            <a:ext cx="11734800" cy="11"/>
          </a:xfrm>
          <a:prstGeom prst="straightConnector1">
            <a:avLst/>
          </a:prstGeom>
          <a:noFill/>
          <a:ln>
            <a:noFill/>
          </a:ln>
        </p:spPr>
      </p:cxnSp>
      <p:cxnSp>
        <p:nvCxnSpPr>
          <p:cNvPr id="25" name="Shape 25"/>
          <p:cNvCxnSpPr/>
          <p:nvPr/>
        </p:nvCxnSpPr>
        <p:spPr>
          <a:xfrm>
            <a:off x="635000" y="1219200"/>
            <a:ext cx="11734800" cy="11"/>
          </a:xfrm>
          <a:prstGeom prst="straightConnector1">
            <a:avLst/>
          </a:prstGeom>
          <a:noFill/>
          <a:ln>
            <a:noFill/>
          </a:ln>
        </p:spPr>
      </p:cxnSp>
      <p:cxnSp>
        <p:nvCxnSpPr>
          <p:cNvPr id="26" name="Shape 26"/>
          <p:cNvCxnSpPr/>
          <p:nvPr/>
        </p:nvCxnSpPr>
        <p:spPr>
          <a:xfrm rot="10800000" flipH="1">
            <a:off x="635000" y="2781009"/>
            <a:ext cx="3735026" cy="290"/>
          </a:xfrm>
          <a:prstGeom prst="straightConnector1">
            <a:avLst/>
          </a:prstGeom>
          <a:noFill/>
          <a:ln>
            <a:noFill/>
          </a:ln>
        </p:spPr>
      </p:cxnSp>
      <p:cxnSp>
        <p:nvCxnSpPr>
          <p:cNvPr id="27" name="Shape 27"/>
          <p:cNvCxnSpPr/>
          <p:nvPr/>
        </p:nvCxnSpPr>
        <p:spPr>
          <a:xfrm rot="10800000" flipH="1">
            <a:off x="4622800" y="2781141"/>
            <a:ext cx="7742696" cy="158"/>
          </a:xfrm>
          <a:prstGeom prst="straightConnector1">
            <a:avLst/>
          </a:prstGeom>
          <a:noFill/>
          <a:ln>
            <a:noFill/>
          </a:ln>
        </p:spPr>
      </p:cxnSp>
      <p:cxnSp>
        <p:nvCxnSpPr>
          <p:cNvPr id="28" name="Shape 28"/>
          <p:cNvCxnSpPr/>
          <p:nvPr/>
        </p:nvCxnSpPr>
        <p:spPr>
          <a:xfrm rot="10800000" flipH="1">
            <a:off x="635000" y="5752809"/>
            <a:ext cx="3735026" cy="290"/>
          </a:xfrm>
          <a:prstGeom prst="straightConnector1">
            <a:avLst/>
          </a:prstGeom>
          <a:noFill/>
          <a:ln>
            <a:noFill/>
          </a:ln>
        </p:spPr>
      </p:cxnSp>
      <p:cxnSp>
        <p:nvCxnSpPr>
          <p:cNvPr id="29" name="Shape 29"/>
          <p:cNvCxnSpPr/>
          <p:nvPr/>
        </p:nvCxnSpPr>
        <p:spPr>
          <a:xfrm>
            <a:off x="4635500" y="5753100"/>
            <a:ext cx="7731807" cy="17"/>
          </a:xfrm>
          <a:prstGeom prst="straightConnector1">
            <a:avLst/>
          </a:prstGeom>
          <a:noFill/>
          <a:ln>
            <a:noFill/>
          </a:ln>
        </p:spPr>
      </p:cxnSp>
      <p:sp>
        <p:nvSpPr>
          <p:cNvPr id="30" name="Shape 30"/>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sp>
        <p:nvSpPr>
          <p:cNvPr id="31" name="Shape 31"/>
          <p:cNvSpPr/>
          <p:nvPr/>
        </p:nvSpPr>
        <p:spPr>
          <a:xfrm>
            <a:off x="46355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AGENDA</a:t>
            </a:r>
          </a:p>
        </p:txBody>
      </p:sp>
      <p:sp>
        <p:nvSpPr>
          <p:cNvPr id="32" name="Shape 32"/>
          <p:cNvSpPr/>
          <p:nvPr/>
        </p:nvSpPr>
        <p:spPr>
          <a:xfrm>
            <a:off x="4635500" y="5359400"/>
            <a:ext cx="7746999"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RESOURCES</a:t>
            </a:r>
          </a:p>
        </p:txBody>
      </p:sp>
      <p:sp>
        <p:nvSpPr>
          <p:cNvPr id="33" name="Shape 33"/>
          <p:cNvSpPr/>
          <p:nvPr/>
        </p:nvSpPr>
        <p:spPr>
          <a:xfrm>
            <a:off x="635000" y="53594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Content: IMAC">
    <p:spTree>
      <p:nvGrpSpPr>
        <p:cNvPr id="1" name="Shape 353"/>
        <p:cNvGrpSpPr/>
        <p:nvPr/>
      </p:nvGrpSpPr>
      <p:grpSpPr>
        <a:xfrm>
          <a:off x="0" y="0"/>
          <a:ext cx="0" cy="0"/>
          <a:chOff x="0" y="0"/>
          <a:chExt cx="0" cy="0"/>
        </a:xfrm>
      </p:grpSpPr>
      <p:pic>
        <p:nvPicPr>
          <p:cNvPr id="354" name="Shape 354"/>
          <p:cNvPicPr preferRelativeResize="0"/>
          <p:nvPr/>
        </p:nvPicPr>
        <p:blipFill rotWithShape="1">
          <a:blip r:embed="rId2">
            <a:alphaModFix/>
          </a:blip>
          <a:srcRect/>
          <a:stretch/>
        </p:blipFill>
        <p:spPr>
          <a:xfrm>
            <a:off x="3314700" y="1555328"/>
            <a:ext cx="6361500" cy="5156100"/>
          </a:xfrm>
          <a:prstGeom prst="rect">
            <a:avLst/>
          </a:prstGeom>
          <a:noFill/>
          <a:ln>
            <a:noFill/>
          </a:ln>
        </p:spPr>
      </p:pic>
      <p:cxnSp>
        <p:nvCxnSpPr>
          <p:cNvPr id="355" name="Shape 355"/>
          <p:cNvCxnSpPr/>
          <p:nvPr/>
        </p:nvCxnSpPr>
        <p:spPr>
          <a:xfrm>
            <a:off x="635000" y="635000"/>
            <a:ext cx="11734800" cy="0"/>
          </a:xfrm>
          <a:prstGeom prst="straightConnector1">
            <a:avLst/>
          </a:prstGeom>
          <a:noFill/>
          <a:ln>
            <a:noFill/>
          </a:ln>
        </p:spPr>
      </p:cxnSp>
      <p:cxnSp>
        <p:nvCxnSpPr>
          <p:cNvPr id="356" name="Shape 356"/>
          <p:cNvCxnSpPr/>
          <p:nvPr/>
        </p:nvCxnSpPr>
        <p:spPr>
          <a:xfrm>
            <a:off x="635000" y="1219200"/>
            <a:ext cx="11734800" cy="0"/>
          </a:xfrm>
          <a:prstGeom prst="straightConnector1">
            <a:avLst/>
          </a:prstGeom>
          <a:noFill/>
          <a:ln>
            <a:noFill/>
          </a:ln>
        </p:spPr>
      </p:cxnSp>
      <p:sp>
        <p:nvSpPr>
          <p:cNvPr id="357" name="Shape 357"/>
          <p:cNvSpPr txBox="1">
            <a:spLocks noGrp="1"/>
          </p:cNvSpPr>
          <p:nvPr>
            <p:ph type="body" idx="1"/>
          </p:nvPr>
        </p:nvSpPr>
        <p:spPr>
          <a:xfrm>
            <a:off x="3606800" y="1803400"/>
            <a:ext cx="5829299" cy="32892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58" name="Shape 358"/>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359"/>
        <p:cNvGrpSpPr/>
        <p:nvPr/>
      </p:nvGrpSpPr>
      <p:grpSpPr>
        <a:xfrm>
          <a:off x="0" y="0"/>
          <a:ext cx="0" cy="0"/>
          <a:chOff x="0" y="0"/>
          <a:chExt cx="0" cy="0"/>
        </a:xfrm>
      </p:grpSpPr>
      <p:pic>
        <p:nvPicPr>
          <p:cNvPr id="360" name="Shape 360"/>
          <p:cNvPicPr preferRelativeResize="0"/>
          <p:nvPr/>
        </p:nvPicPr>
        <p:blipFill rotWithShape="1">
          <a:blip r:embed="rId2">
            <a:alphaModFix/>
          </a:blip>
          <a:srcRect/>
          <a:stretch/>
        </p:blipFill>
        <p:spPr>
          <a:xfrm>
            <a:off x="2794792" y="1556145"/>
            <a:ext cx="7328699" cy="5128499"/>
          </a:xfrm>
          <a:prstGeom prst="rect">
            <a:avLst/>
          </a:prstGeom>
          <a:noFill/>
          <a:ln>
            <a:noFill/>
          </a:ln>
        </p:spPr>
      </p:pic>
      <p:cxnSp>
        <p:nvCxnSpPr>
          <p:cNvPr id="361" name="Shape 361"/>
          <p:cNvCxnSpPr/>
          <p:nvPr/>
        </p:nvCxnSpPr>
        <p:spPr>
          <a:xfrm>
            <a:off x="635000" y="635000"/>
            <a:ext cx="11734800" cy="0"/>
          </a:xfrm>
          <a:prstGeom prst="straightConnector1">
            <a:avLst/>
          </a:prstGeom>
          <a:noFill/>
          <a:ln>
            <a:noFill/>
          </a:ln>
        </p:spPr>
      </p:cxnSp>
      <p:cxnSp>
        <p:nvCxnSpPr>
          <p:cNvPr id="362" name="Shape 362"/>
          <p:cNvCxnSpPr/>
          <p:nvPr/>
        </p:nvCxnSpPr>
        <p:spPr>
          <a:xfrm>
            <a:off x="635000" y="1219200"/>
            <a:ext cx="11734800" cy="0"/>
          </a:xfrm>
          <a:prstGeom prst="straightConnector1">
            <a:avLst/>
          </a:prstGeom>
          <a:noFill/>
          <a:ln>
            <a:noFill/>
          </a:ln>
        </p:spPr>
      </p:cxnSp>
      <p:sp>
        <p:nvSpPr>
          <p:cNvPr id="363" name="Shape 363"/>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64" name="Shape 364"/>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Content: IPad">
    <p:spTree>
      <p:nvGrpSpPr>
        <p:cNvPr id="1" name="Shape 365"/>
        <p:cNvGrpSpPr/>
        <p:nvPr/>
      </p:nvGrpSpPr>
      <p:grpSpPr>
        <a:xfrm>
          <a:off x="0" y="0"/>
          <a:ext cx="0" cy="0"/>
          <a:chOff x="0" y="0"/>
          <a:chExt cx="0" cy="0"/>
        </a:xfrm>
      </p:grpSpPr>
      <p:pic>
        <p:nvPicPr>
          <p:cNvPr id="366" name="Shape 366"/>
          <p:cNvPicPr preferRelativeResize="0"/>
          <p:nvPr/>
        </p:nvPicPr>
        <p:blipFill rotWithShape="1">
          <a:blip r:embed="rId2">
            <a:alphaModFix/>
          </a:blip>
          <a:srcRect/>
          <a:stretch/>
        </p:blipFill>
        <p:spPr>
          <a:xfrm>
            <a:off x="3136900" y="1511300"/>
            <a:ext cx="6845400" cy="5354699"/>
          </a:xfrm>
          <a:prstGeom prst="rect">
            <a:avLst/>
          </a:prstGeom>
          <a:noFill/>
          <a:ln>
            <a:noFill/>
          </a:ln>
        </p:spPr>
      </p:pic>
      <p:cxnSp>
        <p:nvCxnSpPr>
          <p:cNvPr id="367" name="Shape 367"/>
          <p:cNvCxnSpPr/>
          <p:nvPr/>
        </p:nvCxnSpPr>
        <p:spPr>
          <a:xfrm>
            <a:off x="635000" y="635000"/>
            <a:ext cx="11734800" cy="0"/>
          </a:xfrm>
          <a:prstGeom prst="straightConnector1">
            <a:avLst/>
          </a:prstGeom>
          <a:noFill/>
          <a:ln>
            <a:noFill/>
          </a:ln>
        </p:spPr>
      </p:cxnSp>
      <p:cxnSp>
        <p:nvCxnSpPr>
          <p:cNvPr id="368" name="Shape 368"/>
          <p:cNvCxnSpPr/>
          <p:nvPr/>
        </p:nvCxnSpPr>
        <p:spPr>
          <a:xfrm>
            <a:off x="635000" y="1219200"/>
            <a:ext cx="11734800" cy="0"/>
          </a:xfrm>
          <a:prstGeom prst="straightConnector1">
            <a:avLst/>
          </a:prstGeom>
          <a:noFill/>
          <a:ln>
            <a:noFill/>
          </a:ln>
        </p:spPr>
      </p:cxnSp>
      <p:sp>
        <p:nvSpPr>
          <p:cNvPr id="369" name="Shape 369"/>
          <p:cNvSpPr txBox="1">
            <a:spLocks noGrp="1"/>
          </p:cNvSpPr>
          <p:nvPr>
            <p:ph type="body" idx="1"/>
          </p:nvPr>
        </p:nvSpPr>
        <p:spPr>
          <a:xfrm>
            <a:off x="3822700" y="2095500"/>
            <a:ext cx="5435700" cy="40893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70" name="Shape 370"/>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371"/>
        <p:cNvGrpSpPr/>
        <p:nvPr/>
      </p:nvGrpSpPr>
      <p:grpSpPr>
        <a:xfrm>
          <a:off x="0" y="0"/>
          <a:ext cx="0" cy="0"/>
          <a:chOff x="0" y="0"/>
          <a:chExt cx="0" cy="0"/>
        </a:xfrm>
      </p:grpSpPr>
      <p:pic>
        <p:nvPicPr>
          <p:cNvPr id="372" name="Shape 372"/>
          <p:cNvPicPr preferRelativeResize="0"/>
          <p:nvPr/>
        </p:nvPicPr>
        <p:blipFill rotWithShape="1">
          <a:blip r:embed="rId2">
            <a:alphaModFix/>
          </a:blip>
          <a:srcRect/>
          <a:stretch/>
        </p:blipFill>
        <p:spPr>
          <a:xfrm>
            <a:off x="1016000" y="1313655"/>
            <a:ext cx="4044000" cy="6057899"/>
          </a:xfrm>
          <a:prstGeom prst="rect">
            <a:avLst/>
          </a:prstGeom>
          <a:noFill/>
          <a:ln>
            <a:noFill/>
          </a:ln>
        </p:spPr>
      </p:pic>
      <p:pic>
        <p:nvPicPr>
          <p:cNvPr id="373" name="Shape 373"/>
          <p:cNvPicPr preferRelativeResize="0"/>
          <p:nvPr/>
        </p:nvPicPr>
        <p:blipFill rotWithShape="1">
          <a:blip r:embed="rId3">
            <a:alphaModFix/>
          </a:blip>
          <a:srcRect/>
          <a:stretch/>
        </p:blipFill>
        <p:spPr>
          <a:xfrm>
            <a:off x="4673600" y="1371600"/>
            <a:ext cx="3695699" cy="5514599"/>
          </a:xfrm>
          <a:prstGeom prst="rect">
            <a:avLst/>
          </a:prstGeom>
          <a:noFill/>
          <a:ln>
            <a:noFill/>
          </a:ln>
        </p:spPr>
      </p:pic>
      <p:pic>
        <p:nvPicPr>
          <p:cNvPr id="374" name="Shape 374"/>
          <p:cNvPicPr preferRelativeResize="0"/>
          <p:nvPr/>
        </p:nvPicPr>
        <p:blipFill rotWithShape="1">
          <a:blip r:embed="rId4">
            <a:alphaModFix/>
          </a:blip>
          <a:srcRect/>
          <a:stretch/>
        </p:blipFill>
        <p:spPr>
          <a:xfrm>
            <a:off x="8509000" y="1358900"/>
            <a:ext cx="2984399" cy="5459400"/>
          </a:xfrm>
          <a:prstGeom prst="rect">
            <a:avLst/>
          </a:prstGeom>
          <a:noFill/>
          <a:ln>
            <a:noFill/>
          </a:ln>
        </p:spPr>
      </p:pic>
      <p:cxnSp>
        <p:nvCxnSpPr>
          <p:cNvPr id="375" name="Shape 375"/>
          <p:cNvCxnSpPr/>
          <p:nvPr/>
        </p:nvCxnSpPr>
        <p:spPr>
          <a:xfrm>
            <a:off x="635000" y="635000"/>
            <a:ext cx="11734800" cy="0"/>
          </a:xfrm>
          <a:prstGeom prst="straightConnector1">
            <a:avLst/>
          </a:prstGeom>
          <a:noFill/>
          <a:ln>
            <a:noFill/>
          </a:ln>
        </p:spPr>
      </p:cxnSp>
      <p:cxnSp>
        <p:nvCxnSpPr>
          <p:cNvPr id="376" name="Shape 376"/>
          <p:cNvCxnSpPr/>
          <p:nvPr/>
        </p:nvCxnSpPr>
        <p:spPr>
          <a:xfrm>
            <a:off x="635000" y="1219200"/>
            <a:ext cx="11734800" cy="0"/>
          </a:xfrm>
          <a:prstGeom prst="straightConnector1">
            <a:avLst/>
          </a:prstGeom>
          <a:noFill/>
          <a:ln>
            <a:noFill/>
          </a:ln>
        </p:spPr>
      </p:cxnSp>
      <p:sp>
        <p:nvSpPr>
          <p:cNvPr id="377" name="Shape 377"/>
          <p:cNvSpPr/>
          <p:nvPr/>
        </p:nvSpPr>
        <p:spPr>
          <a:xfrm>
            <a:off x="5651500" y="3835400"/>
            <a:ext cx="1707899" cy="2541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378" name="Shape 378"/>
          <p:cNvSpPr/>
          <p:nvPr/>
        </p:nvSpPr>
        <p:spPr>
          <a:xfrm>
            <a:off x="9182100" y="3835400"/>
            <a:ext cx="1707899" cy="2541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379" name="Shape 379"/>
          <p:cNvSpPr txBox="1">
            <a:spLocks noGrp="1"/>
          </p:cNvSpPr>
          <p:nvPr>
            <p:ph type="body" idx="1"/>
          </p:nvPr>
        </p:nvSpPr>
        <p:spPr>
          <a:xfrm>
            <a:off x="1841500" y="1981200"/>
            <a:ext cx="23115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80" name="Shape 380"/>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Discussion">
    <p:bg>
      <p:bgPr>
        <a:solidFill>
          <a:srgbClr val="000000"/>
        </a:solidFill>
        <a:effectLst/>
      </p:bgPr>
    </p:bg>
    <p:spTree>
      <p:nvGrpSpPr>
        <p:cNvPr id="1" name="Shape 381"/>
        <p:cNvGrpSpPr/>
        <p:nvPr/>
      </p:nvGrpSpPr>
      <p:grpSpPr>
        <a:xfrm>
          <a:off x="0" y="0"/>
          <a:ext cx="0" cy="0"/>
          <a:chOff x="0" y="0"/>
          <a:chExt cx="0" cy="0"/>
        </a:xfrm>
      </p:grpSpPr>
      <p:cxnSp>
        <p:nvCxnSpPr>
          <p:cNvPr id="382" name="Shape 382"/>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383" name="Shape 383"/>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sp>
        <p:nvSpPr>
          <p:cNvPr id="384" name="Shape 384"/>
          <p:cNvSpPr/>
          <p:nvPr/>
        </p:nvSpPr>
        <p:spPr>
          <a:xfrm>
            <a:off x="635000" y="1473200"/>
            <a:ext cx="11734800" cy="14603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DISCUSSION TIME</a:t>
            </a:r>
          </a:p>
        </p:txBody>
      </p:sp>
      <p:sp>
        <p:nvSpPr>
          <p:cNvPr id="385" name="Shape 385"/>
          <p:cNvSpPr txBox="1">
            <a:spLocks noGrp="1"/>
          </p:cNvSpPr>
          <p:nvPr>
            <p:ph type="sldNum" idx="12"/>
          </p:nvPr>
        </p:nvSpPr>
        <p:spPr>
          <a:xfrm>
            <a:off x="12030450" y="739139"/>
            <a:ext cx="345899" cy="426599"/>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Full Image">
    <p:spTree>
      <p:nvGrpSpPr>
        <p:cNvPr id="1" name="Shape 386"/>
        <p:cNvGrpSpPr/>
        <p:nvPr/>
      </p:nvGrpSpPr>
      <p:grpSpPr>
        <a:xfrm>
          <a:off x="0" y="0"/>
          <a:ext cx="0" cy="0"/>
          <a:chOff x="0" y="0"/>
          <a:chExt cx="0" cy="0"/>
        </a:xfrm>
      </p:grpSpPr>
      <p:cxnSp>
        <p:nvCxnSpPr>
          <p:cNvPr id="387" name="Shape 387"/>
          <p:cNvCxnSpPr/>
          <p:nvPr/>
        </p:nvCxnSpPr>
        <p:spPr>
          <a:xfrm>
            <a:off x="635000" y="635000"/>
            <a:ext cx="11734800" cy="0"/>
          </a:xfrm>
          <a:prstGeom prst="straightConnector1">
            <a:avLst/>
          </a:prstGeom>
          <a:noFill/>
          <a:ln>
            <a:noFill/>
          </a:ln>
        </p:spPr>
      </p:cxnSp>
      <p:cxnSp>
        <p:nvCxnSpPr>
          <p:cNvPr id="388" name="Shape 388"/>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Bulleted Text">
    <p:spTree>
      <p:nvGrpSpPr>
        <p:cNvPr id="1" name="Shape 389"/>
        <p:cNvGrpSpPr/>
        <p:nvPr/>
      </p:nvGrpSpPr>
      <p:grpSpPr>
        <a:xfrm>
          <a:off x="0" y="0"/>
          <a:ext cx="0" cy="0"/>
          <a:chOff x="0" y="0"/>
          <a:chExt cx="0" cy="0"/>
        </a:xfrm>
      </p:grpSpPr>
      <p:cxnSp>
        <p:nvCxnSpPr>
          <p:cNvPr id="390" name="Shape 390"/>
          <p:cNvCxnSpPr/>
          <p:nvPr/>
        </p:nvCxnSpPr>
        <p:spPr>
          <a:xfrm>
            <a:off x="635000" y="635000"/>
            <a:ext cx="11734800" cy="0"/>
          </a:xfrm>
          <a:prstGeom prst="straightConnector1">
            <a:avLst/>
          </a:prstGeom>
          <a:noFill/>
          <a:ln>
            <a:noFill/>
          </a:ln>
        </p:spPr>
      </p:cxnSp>
      <p:cxnSp>
        <p:nvCxnSpPr>
          <p:cNvPr id="391" name="Shape 391"/>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Bulleted Text w/ Source">
    <p:spTree>
      <p:nvGrpSpPr>
        <p:cNvPr id="1" name="Shape 392"/>
        <p:cNvGrpSpPr/>
        <p:nvPr/>
      </p:nvGrpSpPr>
      <p:grpSpPr>
        <a:xfrm>
          <a:off x="0" y="0"/>
          <a:ext cx="0" cy="0"/>
          <a:chOff x="0" y="0"/>
          <a:chExt cx="0" cy="0"/>
        </a:xfrm>
      </p:grpSpPr>
      <p:cxnSp>
        <p:nvCxnSpPr>
          <p:cNvPr id="393" name="Shape 393"/>
          <p:cNvCxnSpPr/>
          <p:nvPr/>
        </p:nvCxnSpPr>
        <p:spPr>
          <a:xfrm>
            <a:off x="635000" y="635000"/>
            <a:ext cx="11734800" cy="0"/>
          </a:xfrm>
          <a:prstGeom prst="straightConnector1">
            <a:avLst/>
          </a:prstGeom>
          <a:noFill/>
          <a:ln>
            <a:noFill/>
          </a:ln>
        </p:spPr>
      </p:cxnSp>
      <p:cxnSp>
        <p:nvCxnSpPr>
          <p:cNvPr id="394" name="Shape 394"/>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Non-Bulleted Text">
    <p:spTree>
      <p:nvGrpSpPr>
        <p:cNvPr id="1" name="Shape 395"/>
        <p:cNvGrpSpPr/>
        <p:nvPr/>
      </p:nvGrpSpPr>
      <p:grpSpPr>
        <a:xfrm>
          <a:off x="0" y="0"/>
          <a:ext cx="0" cy="0"/>
          <a:chOff x="0" y="0"/>
          <a:chExt cx="0" cy="0"/>
        </a:xfrm>
      </p:grpSpPr>
      <p:cxnSp>
        <p:nvCxnSpPr>
          <p:cNvPr id="396" name="Shape 396"/>
          <p:cNvCxnSpPr/>
          <p:nvPr/>
        </p:nvCxnSpPr>
        <p:spPr>
          <a:xfrm>
            <a:off x="635000" y="635000"/>
            <a:ext cx="11734800" cy="0"/>
          </a:xfrm>
          <a:prstGeom prst="straightConnector1">
            <a:avLst/>
          </a:prstGeom>
          <a:noFill/>
          <a:ln>
            <a:noFill/>
          </a:ln>
        </p:spPr>
      </p:cxnSp>
      <p:cxnSp>
        <p:nvCxnSpPr>
          <p:cNvPr id="397" name="Shape 397"/>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Divider">
    <p:spTree>
      <p:nvGrpSpPr>
        <p:cNvPr id="1" name="Shape 398"/>
        <p:cNvGrpSpPr/>
        <p:nvPr/>
      </p:nvGrpSpPr>
      <p:grpSpPr>
        <a:xfrm>
          <a:off x="0" y="0"/>
          <a:ext cx="0" cy="0"/>
          <a:chOff x="0" y="0"/>
          <a:chExt cx="0" cy="0"/>
        </a:xfrm>
      </p:grpSpPr>
      <p:cxnSp>
        <p:nvCxnSpPr>
          <p:cNvPr id="399" name="Shape 399"/>
          <p:cNvCxnSpPr/>
          <p:nvPr/>
        </p:nvCxnSpPr>
        <p:spPr>
          <a:xfrm>
            <a:off x="635000" y="635000"/>
            <a:ext cx="11734800" cy="0"/>
          </a:xfrm>
          <a:prstGeom prst="straightConnector1">
            <a:avLst/>
          </a:prstGeom>
          <a:noFill/>
          <a:ln>
            <a:noFill/>
          </a:ln>
        </p:spPr>
      </p:cxnSp>
      <p:cxnSp>
        <p:nvCxnSpPr>
          <p:cNvPr id="400" name="Shape 400"/>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se Study">
    <p:spTree>
      <p:nvGrpSpPr>
        <p:cNvPr id="1" name="Shape 34"/>
        <p:cNvGrpSpPr/>
        <p:nvPr/>
      </p:nvGrpSpPr>
      <p:grpSpPr>
        <a:xfrm>
          <a:off x="0" y="0"/>
          <a:ext cx="0" cy="0"/>
          <a:chOff x="0" y="0"/>
          <a:chExt cx="0" cy="0"/>
        </a:xfrm>
      </p:grpSpPr>
      <p:cxnSp>
        <p:nvCxnSpPr>
          <p:cNvPr id="35" name="Shape 35"/>
          <p:cNvCxnSpPr/>
          <p:nvPr/>
        </p:nvCxnSpPr>
        <p:spPr>
          <a:xfrm>
            <a:off x="635000" y="635000"/>
            <a:ext cx="11734800" cy="11"/>
          </a:xfrm>
          <a:prstGeom prst="straightConnector1">
            <a:avLst/>
          </a:prstGeom>
          <a:noFill/>
          <a:ln>
            <a:noFill/>
          </a:ln>
        </p:spPr>
      </p:cxnSp>
      <p:cxnSp>
        <p:nvCxnSpPr>
          <p:cNvPr id="36" name="Shape 36"/>
          <p:cNvCxnSpPr/>
          <p:nvPr/>
        </p:nvCxnSpPr>
        <p:spPr>
          <a:xfrm>
            <a:off x="635000" y="1219200"/>
            <a:ext cx="11734800" cy="11"/>
          </a:xfrm>
          <a:prstGeom prst="straightConnector1">
            <a:avLst/>
          </a:prstGeom>
          <a:noFill/>
          <a:ln>
            <a:noFill/>
          </a:ln>
        </p:spPr>
      </p:cxnSp>
      <p:cxnSp>
        <p:nvCxnSpPr>
          <p:cNvPr id="37" name="Shape 37"/>
          <p:cNvCxnSpPr/>
          <p:nvPr/>
        </p:nvCxnSpPr>
        <p:spPr>
          <a:xfrm rot="10800000" flipH="1">
            <a:off x="8623300" y="2781009"/>
            <a:ext cx="3735026" cy="290"/>
          </a:xfrm>
          <a:prstGeom prst="straightConnector1">
            <a:avLst/>
          </a:prstGeom>
          <a:noFill/>
          <a:ln>
            <a:noFill/>
          </a:ln>
        </p:spPr>
      </p:cxnSp>
      <p:cxnSp>
        <p:nvCxnSpPr>
          <p:cNvPr id="38" name="Shape 38"/>
          <p:cNvCxnSpPr/>
          <p:nvPr/>
        </p:nvCxnSpPr>
        <p:spPr>
          <a:xfrm rot="10800000" flipH="1">
            <a:off x="635000" y="2781141"/>
            <a:ext cx="7742696" cy="158"/>
          </a:xfrm>
          <a:prstGeom prst="straightConnector1">
            <a:avLst/>
          </a:prstGeom>
          <a:noFill/>
          <a:ln>
            <a:noFill/>
          </a:ln>
        </p:spPr>
      </p:cxnSp>
      <p:sp>
        <p:nvSpPr>
          <p:cNvPr id="39" name="Shape 39"/>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40" name="Shape 40"/>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Divder Rev">
    <p:bg>
      <p:bgPr>
        <a:solidFill>
          <a:srgbClr val="000000"/>
        </a:solidFill>
        <a:effectLst/>
      </p:bgPr>
    </p:bg>
    <p:spTree>
      <p:nvGrpSpPr>
        <p:cNvPr id="1" name="Shape 401"/>
        <p:cNvGrpSpPr/>
        <p:nvPr/>
      </p:nvGrpSpPr>
      <p:grpSpPr>
        <a:xfrm>
          <a:off x="0" y="0"/>
          <a:ext cx="0" cy="0"/>
          <a:chOff x="0" y="0"/>
          <a:chExt cx="0" cy="0"/>
        </a:xfrm>
      </p:grpSpPr>
      <p:cxnSp>
        <p:nvCxnSpPr>
          <p:cNvPr id="402" name="Shape 402"/>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403" name="Shape 403"/>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Contact Info">
    <p:bg>
      <p:bgPr>
        <a:solidFill>
          <a:srgbClr val="000000"/>
        </a:solidFill>
        <a:effectLst/>
      </p:bgPr>
    </p:bg>
    <p:spTree>
      <p:nvGrpSpPr>
        <p:cNvPr id="1" name="Shape 404"/>
        <p:cNvGrpSpPr/>
        <p:nvPr/>
      </p:nvGrpSpPr>
      <p:grpSpPr>
        <a:xfrm>
          <a:off x="0" y="0"/>
          <a:ext cx="0" cy="0"/>
          <a:chOff x="0" y="0"/>
          <a:chExt cx="0" cy="0"/>
        </a:xfrm>
      </p:grpSpPr>
      <p:cxnSp>
        <p:nvCxnSpPr>
          <p:cNvPr id="405" name="Shape 405"/>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406" name="Shape 406"/>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407" name="Shape 407"/>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
        <p:nvSpPr>
          <p:cNvPr id="408" name="Shape 408"/>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ntent: IMAC">
    <p:spTree>
      <p:nvGrpSpPr>
        <p:cNvPr id="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43" name="Shape 43"/>
          <p:cNvCxnSpPr/>
          <p:nvPr/>
        </p:nvCxnSpPr>
        <p:spPr>
          <a:xfrm>
            <a:off x="635000" y="635000"/>
            <a:ext cx="11734800" cy="11"/>
          </a:xfrm>
          <a:prstGeom prst="straightConnector1">
            <a:avLst/>
          </a:prstGeom>
          <a:noFill/>
          <a:ln>
            <a:noFill/>
          </a:ln>
        </p:spPr>
      </p:cxnSp>
      <p:cxnSp>
        <p:nvCxnSpPr>
          <p:cNvPr id="44" name="Shape 44"/>
          <p:cNvCxnSpPr/>
          <p:nvPr/>
        </p:nvCxnSpPr>
        <p:spPr>
          <a:xfrm>
            <a:off x="635000" y="1219200"/>
            <a:ext cx="11734800" cy="11"/>
          </a:xfrm>
          <a:prstGeom prst="straightConnector1">
            <a:avLst/>
          </a:prstGeom>
          <a:noFill/>
          <a:ln>
            <a:noFill/>
          </a:ln>
        </p:spPr>
      </p:cxnSp>
      <p:sp>
        <p:nvSpPr>
          <p:cNvPr id="45" name="Shape 4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48" name="Shape 48"/>
          <p:cNvCxnSpPr/>
          <p:nvPr/>
        </p:nvCxnSpPr>
        <p:spPr>
          <a:xfrm>
            <a:off x="635000" y="635000"/>
            <a:ext cx="11734800" cy="11"/>
          </a:xfrm>
          <a:prstGeom prst="straightConnector1">
            <a:avLst/>
          </a:prstGeom>
          <a:noFill/>
          <a:ln>
            <a:noFill/>
          </a:ln>
        </p:spPr>
      </p:cxnSp>
      <p:cxnSp>
        <p:nvCxnSpPr>
          <p:cNvPr id="49" name="Shape 49"/>
          <p:cNvCxnSpPr/>
          <p:nvPr/>
        </p:nvCxnSpPr>
        <p:spPr>
          <a:xfrm>
            <a:off x="635000" y="1219200"/>
            <a:ext cx="11734800" cy="11"/>
          </a:xfrm>
          <a:prstGeom prst="straightConnector1">
            <a:avLst/>
          </a:prstGeom>
          <a:noFill/>
          <a:ln>
            <a:noFill/>
          </a:ln>
        </p:spPr>
      </p:cxnSp>
      <p:sp>
        <p:nvSpPr>
          <p:cNvPr id="50" name="Shape 50"/>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ntent: IPad">
    <p:spTree>
      <p:nvGrpSpPr>
        <p:cNvPr id="1" name="Shape 51"/>
        <p:cNvGrpSpPr/>
        <p:nvPr/>
      </p:nvGrpSpPr>
      <p:grpSpPr>
        <a:xfrm>
          <a:off x="0" y="0"/>
          <a:ext cx="0" cy="0"/>
          <a:chOff x="0" y="0"/>
          <a:chExt cx="0" cy="0"/>
        </a:xfrm>
      </p:grpSpPr>
      <p:pic>
        <p:nvPicPr>
          <p:cNvPr id="52" name="Shape 52"/>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53" name="Shape 53"/>
          <p:cNvCxnSpPr/>
          <p:nvPr/>
        </p:nvCxnSpPr>
        <p:spPr>
          <a:xfrm>
            <a:off x="635000" y="635000"/>
            <a:ext cx="11734800" cy="11"/>
          </a:xfrm>
          <a:prstGeom prst="straightConnector1">
            <a:avLst/>
          </a:prstGeom>
          <a:noFill/>
          <a:ln>
            <a:noFill/>
          </a:ln>
        </p:spPr>
      </p:cxnSp>
      <p:cxnSp>
        <p:nvCxnSpPr>
          <p:cNvPr id="54" name="Shape 54"/>
          <p:cNvCxnSpPr/>
          <p:nvPr/>
        </p:nvCxnSpPr>
        <p:spPr>
          <a:xfrm>
            <a:off x="635000" y="1219200"/>
            <a:ext cx="11734800" cy="11"/>
          </a:xfrm>
          <a:prstGeom prst="straightConnector1">
            <a:avLst/>
          </a:prstGeom>
          <a:noFill/>
          <a:ln>
            <a:noFill/>
          </a:ln>
        </p:spPr>
      </p:cxnSp>
      <p:sp>
        <p:nvSpPr>
          <p:cNvPr id="55" name="Shape 55"/>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9.xml"/><Relationship Id="rId20" Type="http://schemas.openxmlformats.org/officeDocument/2006/relationships/slideLayout" Target="../slideLayouts/slideLayout50.xml"/><Relationship Id="rId21" Type="http://schemas.openxmlformats.org/officeDocument/2006/relationships/slideLayout" Target="../slideLayouts/slideLayout51.xml"/><Relationship Id="rId22" Type="http://schemas.openxmlformats.org/officeDocument/2006/relationships/slideLayout" Target="../slideLayouts/slideLayout52.xml"/><Relationship Id="rId23" Type="http://schemas.openxmlformats.org/officeDocument/2006/relationships/slideLayout" Target="../slideLayouts/slideLayout53.xml"/><Relationship Id="rId24" Type="http://schemas.openxmlformats.org/officeDocument/2006/relationships/slideLayout" Target="../slideLayouts/slideLayout54.xml"/><Relationship Id="rId25" Type="http://schemas.openxmlformats.org/officeDocument/2006/relationships/slideLayout" Target="../slideLayouts/slideLayout55.xml"/><Relationship Id="rId26" Type="http://schemas.openxmlformats.org/officeDocument/2006/relationships/slideLayout" Target="../slideLayouts/slideLayout56.xml"/><Relationship Id="rId27" Type="http://schemas.openxmlformats.org/officeDocument/2006/relationships/slideLayout" Target="../slideLayouts/slideLayout57.xml"/><Relationship Id="rId28" Type="http://schemas.openxmlformats.org/officeDocument/2006/relationships/slideLayout" Target="../slideLayouts/slideLayout58.xml"/><Relationship Id="rId29" Type="http://schemas.openxmlformats.org/officeDocument/2006/relationships/slideLayout" Target="../slideLayouts/slideLayout59.xml"/><Relationship Id="rId30" Type="http://schemas.openxmlformats.org/officeDocument/2006/relationships/slideLayout" Target="../slideLayouts/slideLayout60.xml"/><Relationship Id="rId31" Type="http://schemas.openxmlformats.org/officeDocument/2006/relationships/slideLayout" Target="../slideLayouts/slideLayout61.xml"/><Relationship Id="rId32" Type="http://schemas.openxmlformats.org/officeDocument/2006/relationships/theme" Target="../theme/theme2.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Relationship Id="rId19" Type="http://schemas.openxmlformats.org/officeDocument/2006/relationships/slideLayout" Target="../slideLayouts/slideLayout49.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cxnSp>
        <p:nvCxnSpPr>
          <p:cNvPr id="6" name="Shape 6"/>
          <p:cNvCxnSpPr/>
          <p:nvPr/>
        </p:nvCxnSpPr>
        <p:spPr>
          <a:xfrm>
            <a:off x="635000" y="635000"/>
            <a:ext cx="11734800" cy="11"/>
          </a:xfrm>
          <a:prstGeom prst="straightConnector1">
            <a:avLst/>
          </a:prstGeom>
          <a:noFill/>
          <a:ln w="9525" cap="flat" cmpd="sng">
            <a:solidFill>
              <a:srgbClr val="000000"/>
            </a:solidFill>
            <a:prstDash val="solid"/>
            <a:round/>
            <a:headEnd type="none" w="med" len="med"/>
            <a:tailEnd type="none" w="med" len="med"/>
          </a:ln>
        </p:spPr>
      </p:cxnSp>
      <p:cxnSp>
        <p:nvCxnSpPr>
          <p:cNvPr id="7" name="Shape 7"/>
          <p:cNvCxnSpPr/>
          <p:nvPr/>
        </p:nvCxnSpPr>
        <p:spPr>
          <a:xfrm>
            <a:off x="635000" y="1219200"/>
            <a:ext cx="11734800" cy="11"/>
          </a:xfrm>
          <a:prstGeom prst="straightConnector1">
            <a:avLst/>
          </a:prstGeom>
          <a:noFill/>
          <a:ln w="9525" cap="flat" cmpd="sng">
            <a:solidFill>
              <a:srgbClr val="000000"/>
            </a:solidFill>
            <a:prstDash val="solid"/>
            <a:round/>
            <a:headEnd type="none" w="med" len="med"/>
            <a:tailEnd type="none" w="med" len="med"/>
          </a:ln>
        </p:spPr>
      </p:cxnSp>
      <p:sp>
        <p:nvSpPr>
          <p:cNvPr id="8" name="Shape 8"/>
          <p:cNvSpPr txBox="1">
            <a:spLocks noGrp="1"/>
          </p:cNvSpPr>
          <p:nvPr>
            <p:ph type="title"/>
          </p:nvPr>
        </p:nvSpPr>
        <p:spPr>
          <a:xfrm>
            <a:off x="635000" y="1473200"/>
            <a:ext cx="11734800" cy="711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lstStyle>
            <a:lvl1pPr marL="0" marR="0" lvl="0" indent="0" algn="l" rtl="0">
              <a:lnSpc>
                <a:spcPct val="92592"/>
              </a:lnSpc>
              <a:spcBef>
                <a:spcPts val="0"/>
              </a:spcBef>
              <a:defRPr/>
            </a:lvl1pPr>
            <a:lvl2pPr marL="0" marR="0" lvl="1" indent="228600" algn="l" rtl="0">
              <a:lnSpc>
                <a:spcPct val="92592"/>
              </a:lnSpc>
              <a:spcBef>
                <a:spcPts val="0"/>
              </a:spcBef>
              <a:defRPr/>
            </a:lvl2pPr>
            <a:lvl3pPr marL="0" marR="0" lvl="2" indent="457200" algn="l" rtl="0">
              <a:lnSpc>
                <a:spcPct val="92592"/>
              </a:lnSpc>
              <a:spcBef>
                <a:spcPts val="0"/>
              </a:spcBef>
              <a:defRPr/>
            </a:lvl3pPr>
            <a:lvl4pPr marL="0" marR="0" lvl="3" indent="685800" algn="l" rtl="0">
              <a:lnSpc>
                <a:spcPct val="92592"/>
              </a:lnSpc>
              <a:spcBef>
                <a:spcPts val="0"/>
              </a:spcBef>
              <a:defRPr/>
            </a:lvl4pPr>
            <a:lvl5pPr marL="0" marR="0" lvl="4" indent="914400" algn="l" rtl="0">
              <a:lnSpc>
                <a:spcPct val="92592"/>
              </a:lnSpc>
              <a:spcBef>
                <a:spcPts val="0"/>
              </a:spcBef>
              <a:defRPr/>
            </a:lvl5pPr>
            <a:lvl6pPr marL="0" marR="0" lvl="5" indent="1143000" algn="l" rtl="0">
              <a:lnSpc>
                <a:spcPct val="92592"/>
              </a:lnSpc>
              <a:spcBef>
                <a:spcPts val="0"/>
              </a:spcBef>
              <a:defRPr/>
            </a:lvl6pPr>
            <a:lvl7pPr marL="0" marR="0" lvl="6" indent="1371600" algn="l" rtl="0">
              <a:lnSpc>
                <a:spcPct val="92592"/>
              </a:lnSpc>
              <a:spcBef>
                <a:spcPts val="0"/>
              </a:spcBef>
              <a:defRPr/>
            </a:lvl7pPr>
            <a:lvl8pPr marL="0" marR="0" lvl="7" indent="1600200" algn="l" rtl="0">
              <a:lnSpc>
                <a:spcPct val="92592"/>
              </a:lnSpc>
              <a:spcBef>
                <a:spcPts val="0"/>
              </a:spcBef>
              <a:defRPr/>
            </a:lvl8pPr>
            <a:lvl9pPr marL="0" marR="0" lvl="8" indent="1828800" algn="l" rtl="0">
              <a:lnSpc>
                <a:spcPct val="92592"/>
              </a:lnSpc>
              <a:spcBef>
                <a:spcPts val="0"/>
              </a:spcBef>
              <a:defRPr/>
            </a:lvl9pPr>
          </a:lstStyle>
          <a:p>
            <a:endParaRPr/>
          </a:p>
        </p:txBody>
      </p:sp>
      <p:sp>
        <p:nvSpPr>
          <p:cNvPr id="9" name="Shape 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marL="0" marR="0" lvl="0" indent="0" algn="l" rtl="0">
              <a:spcBef>
                <a:spcPts val="1000"/>
              </a:spcBef>
              <a:defRPr/>
            </a:lvl1pPr>
            <a:lvl2pPr marL="660400" marR="0" lvl="1" indent="-78740" algn="l" rtl="0">
              <a:spcBef>
                <a:spcPts val="1000"/>
              </a:spcBef>
              <a:buFont typeface="Merriweather Sans"/>
              <a:buChar char="‣"/>
              <a:defRPr/>
            </a:lvl2pPr>
            <a:lvl3pPr marL="1117600" marR="0" lvl="2" indent="-78739" algn="l" rtl="0">
              <a:spcBef>
                <a:spcPts val="1000"/>
              </a:spcBef>
              <a:buFont typeface="Merriweather Sans"/>
              <a:buChar char="‣"/>
              <a:defRPr/>
            </a:lvl3pPr>
            <a:lvl4pPr marL="1574800" marR="0" lvl="3" indent="-78739" algn="l" rtl="0">
              <a:spcBef>
                <a:spcPts val="1000"/>
              </a:spcBef>
              <a:buFont typeface="Merriweather Sans"/>
              <a:buChar char="‣"/>
              <a:defRPr/>
            </a:lvl4pPr>
            <a:lvl5pPr marL="2032000" marR="0" lvl="4" indent="-78739" algn="l" rtl="0">
              <a:spcBef>
                <a:spcPts val="1000"/>
              </a:spcBef>
              <a:buFont typeface="Merriweather Sans"/>
              <a:buChar char="‣"/>
              <a:defRPr/>
            </a:lvl5pPr>
            <a:lvl6pPr marL="2654300" marR="0" lvl="5" indent="-78739" algn="l" rtl="0">
              <a:spcBef>
                <a:spcPts val="1000"/>
              </a:spcBef>
              <a:buFont typeface="Arial"/>
              <a:buChar char="•"/>
              <a:defRPr/>
            </a:lvl6pPr>
            <a:lvl7pPr marL="3009900" marR="0" lvl="6" indent="-78739" algn="l" rtl="0">
              <a:spcBef>
                <a:spcPts val="1000"/>
              </a:spcBef>
              <a:buFont typeface="Arial"/>
              <a:buChar char="•"/>
              <a:defRPr/>
            </a:lvl7pPr>
            <a:lvl8pPr marL="3365500" marR="0" lvl="7" indent="-78740" algn="l" rtl="0">
              <a:spcBef>
                <a:spcPts val="1000"/>
              </a:spcBef>
              <a:buFont typeface="Arial"/>
              <a:buChar char="•"/>
              <a:defRPr/>
            </a:lvl8pPr>
            <a:lvl9pPr marL="3721100" marR="0" lvl="8" indent="-78740" algn="l" rtl="0">
              <a:spcBef>
                <a:spcPts val="1000"/>
              </a:spcBef>
              <a:buFont typeface="Arial"/>
              <a:buChar ch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7"/>
        <p:cNvGrpSpPr/>
        <p:nvPr/>
      </p:nvGrpSpPr>
      <p:grpSpPr>
        <a:xfrm>
          <a:off x="0" y="0"/>
          <a:ext cx="0" cy="0"/>
          <a:chOff x="0" y="0"/>
          <a:chExt cx="0" cy="0"/>
        </a:xfrm>
      </p:grpSpPr>
      <p:cxnSp>
        <p:nvCxnSpPr>
          <p:cNvPr id="208" name="Shape 208"/>
          <p:cNvCxnSpPr/>
          <p:nvPr/>
        </p:nvCxnSpPr>
        <p:spPr>
          <a:xfrm>
            <a:off x="635000" y="635000"/>
            <a:ext cx="11734800" cy="0"/>
          </a:xfrm>
          <a:prstGeom prst="straightConnector1">
            <a:avLst/>
          </a:prstGeom>
          <a:noFill/>
          <a:ln w="9525" cap="flat" cmpd="sng">
            <a:solidFill>
              <a:srgbClr val="000000"/>
            </a:solidFill>
            <a:prstDash val="solid"/>
            <a:round/>
            <a:headEnd type="none" w="med" len="med"/>
            <a:tailEnd type="none" w="med" len="med"/>
          </a:ln>
        </p:spPr>
      </p:cxnSp>
      <p:cxnSp>
        <p:nvCxnSpPr>
          <p:cNvPr id="209" name="Shape 209"/>
          <p:cNvCxnSpPr/>
          <p:nvPr/>
        </p:nvCxnSpPr>
        <p:spPr>
          <a:xfrm>
            <a:off x="635000" y="1219200"/>
            <a:ext cx="11734800" cy="0"/>
          </a:xfrm>
          <a:prstGeom prst="straightConnector1">
            <a:avLst/>
          </a:prstGeom>
          <a:noFill/>
          <a:ln w="9525" cap="flat" cmpd="sng">
            <a:solidFill>
              <a:srgbClr val="000000"/>
            </a:solidFill>
            <a:prstDash val="solid"/>
            <a:round/>
            <a:headEnd type="none" w="med" len="med"/>
            <a:tailEnd type="none" w="med" len="med"/>
          </a:ln>
        </p:spPr>
      </p:cxnSp>
      <p:sp>
        <p:nvSpPr>
          <p:cNvPr id="210" name="Shape 210"/>
          <p:cNvSpPr txBox="1">
            <a:spLocks noGrp="1"/>
          </p:cNvSpPr>
          <p:nvPr>
            <p:ph type="title"/>
          </p:nvPr>
        </p:nvSpPr>
        <p:spPr>
          <a:xfrm>
            <a:off x="635000" y="1473200"/>
            <a:ext cx="11734800" cy="7113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lstStyle>
            <a:lvl1pPr marL="0" marR="0" lvl="0" indent="0" algn="l" rtl="0">
              <a:lnSpc>
                <a:spcPct val="92592"/>
              </a:lnSpc>
              <a:spcBef>
                <a:spcPts val="0"/>
              </a:spcBef>
              <a:defRPr/>
            </a:lvl1pPr>
            <a:lvl2pPr marL="0" marR="0" lvl="1" indent="228600" algn="l" rtl="0">
              <a:lnSpc>
                <a:spcPct val="92592"/>
              </a:lnSpc>
              <a:spcBef>
                <a:spcPts val="0"/>
              </a:spcBef>
              <a:defRPr/>
            </a:lvl2pPr>
            <a:lvl3pPr marL="0" marR="0" lvl="2" indent="457200" algn="l" rtl="0">
              <a:lnSpc>
                <a:spcPct val="92592"/>
              </a:lnSpc>
              <a:spcBef>
                <a:spcPts val="0"/>
              </a:spcBef>
              <a:defRPr/>
            </a:lvl3pPr>
            <a:lvl4pPr marL="0" marR="0" lvl="3" indent="685800" algn="l" rtl="0">
              <a:lnSpc>
                <a:spcPct val="92592"/>
              </a:lnSpc>
              <a:spcBef>
                <a:spcPts val="0"/>
              </a:spcBef>
              <a:defRPr/>
            </a:lvl4pPr>
            <a:lvl5pPr marL="0" marR="0" lvl="4" indent="914400" algn="l" rtl="0">
              <a:lnSpc>
                <a:spcPct val="92592"/>
              </a:lnSpc>
              <a:spcBef>
                <a:spcPts val="0"/>
              </a:spcBef>
              <a:defRPr/>
            </a:lvl5pPr>
            <a:lvl6pPr marL="0" marR="0" lvl="5" indent="1143000" algn="l" rtl="0">
              <a:lnSpc>
                <a:spcPct val="92592"/>
              </a:lnSpc>
              <a:spcBef>
                <a:spcPts val="0"/>
              </a:spcBef>
              <a:defRPr/>
            </a:lvl6pPr>
            <a:lvl7pPr marL="0" marR="0" lvl="6" indent="1371600" algn="l" rtl="0">
              <a:lnSpc>
                <a:spcPct val="92592"/>
              </a:lnSpc>
              <a:spcBef>
                <a:spcPts val="0"/>
              </a:spcBef>
              <a:defRPr/>
            </a:lvl7pPr>
            <a:lvl8pPr marL="0" marR="0" lvl="7" indent="1600200" algn="l" rtl="0">
              <a:lnSpc>
                <a:spcPct val="92592"/>
              </a:lnSpc>
              <a:spcBef>
                <a:spcPts val="0"/>
              </a:spcBef>
              <a:defRPr/>
            </a:lvl8pPr>
            <a:lvl9pPr marL="0" marR="0" lvl="8" indent="1828800" algn="l" rtl="0">
              <a:lnSpc>
                <a:spcPct val="92592"/>
              </a:lnSpc>
              <a:spcBef>
                <a:spcPts val="0"/>
              </a:spcBef>
              <a:defRPr/>
            </a:lvl9pPr>
          </a:lstStyle>
          <a:p>
            <a:endParaRPr/>
          </a:p>
        </p:txBody>
      </p:sp>
      <p:sp>
        <p:nvSpPr>
          <p:cNvPr id="211" name="Shape 211"/>
          <p:cNvSpPr txBox="1">
            <a:spLocks noGrp="1"/>
          </p:cNvSpPr>
          <p:nvPr>
            <p:ph type="body" idx="1"/>
          </p:nvPr>
        </p:nvSpPr>
        <p:spPr>
          <a:xfrm>
            <a:off x="632056" y="2413000"/>
            <a:ext cx="11734800" cy="3809999"/>
          </a:xfrm>
          <a:prstGeom prst="rect">
            <a:avLst/>
          </a:prstGeom>
          <a:noFill/>
          <a:ln>
            <a:noFill/>
          </a:ln>
        </p:spPr>
        <p:txBody>
          <a:bodyPr lIns="91425" tIns="91425" rIns="91425" bIns="91425" anchor="t" anchorCtr="0"/>
          <a:lstStyle>
            <a:lvl1pPr marL="0" marR="0" lvl="0" indent="0" algn="l" rtl="0">
              <a:spcBef>
                <a:spcPts val="1000"/>
              </a:spcBef>
              <a:defRPr/>
            </a:lvl1pPr>
            <a:lvl2pPr marL="660400" marR="0" lvl="1" indent="-78740" algn="l" rtl="0">
              <a:spcBef>
                <a:spcPts val="1000"/>
              </a:spcBef>
              <a:buFont typeface="Merriweather Sans"/>
              <a:buChar char="‣"/>
              <a:defRPr/>
            </a:lvl2pPr>
            <a:lvl3pPr marL="1117600" marR="0" lvl="2" indent="-78739" algn="l" rtl="0">
              <a:spcBef>
                <a:spcPts val="1000"/>
              </a:spcBef>
              <a:buFont typeface="Merriweather Sans"/>
              <a:buChar char="‣"/>
              <a:defRPr/>
            </a:lvl3pPr>
            <a:lvl4pPr marL="1574800" marR="0" lvl="3" indent="-78739" algn="l" rtl="0">
              <a:spcBef>
                <a:spcPts val="1000"/>
              </a:spcBef>
              <a:buFont typeface="Merriweather Sans"/>
              <a:buChar char="‣"/>
              <a:defRPr/>
            </a:lvl4pPr>
            <a:lvl5pPr marL="2032000" marR="0" lvl="4" indent="-78739" algn="l" rtl="0">
              <a:spcBef>
                <a:spcPts val="1000"/>
              </a:spcBef>
              <a:buFont typeface="Merriweather Sans"/>
              <a:buChar char="‣"/>
              <a:defRPr/>
            </a:lvl5pPr>
            <a:lvl6pPr marL="2654300" marR="0" lvl="5" indent="-78739" algn="l" rtl="0">
              <a:spcBef>
                <a:spcPts val="1000"/>
              </a:spcBef>
              <a:buFont typeface="Arial"/>
              <a:buChar char="•"/>
              <a:defRPr/>
            </a:lvl6pPr>
            <a:lvl7pPr marL="3009900" marR="0" lvl="6" indent="-78739" algn="l" rtl="0">
              <a:spcBef>
                <a:spcPts val="1000"/>
              </a:spcBef>
              <a:buFont typeface="Arial"/>
              <a:buChar char="•"/>
              <a:defRPr/>
            </a:lvl7pPr>
            <a:lvl8pPr marL="3365500" marR="0" lvl="7" indent="-78740" algn="l" rtl="0">
              <a:spcBef>
                <a:spcPts val="1000"/>
              </a:spcBef>
              <a:buFont typeface="Arial"/>
              <a:buChar char="•"/>
              <a:defRPr/>
            </a:lvl8pPr>
            <a:lvl9pPr marL="3721100" marR="0" lvl="8" indent="-78740" algn="l" rtl="0">
              <a:spcBef>
                <a:spcPts val="1000"/>
              </a:spcBef>
              <a:buFont typeface="Arial"/>
              <a:buChar char="•"/>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open.blogs.nytimes.com/2015/08/11/building-the-next-new-york-times-recommendation-engine/?_r=0"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hyperlink" Target="http://developers.lyst.com/2014/11/11/word-embeddings-for-fashion/" TargetMode="External"/><Relationship Id="rId4"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radimrehurek.com/gensim/index.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hyperlink" Target="https://code.google.com/p/word2vec/" TargetMode="External"/><Relationship Id="rId4" Type="http://schemas.openxmlformats.org/officeDocument/2006/relationships/hyperlink" Target="http://nlp.stanford.edu/projects/glove/" TargetMode="External"/><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5.xml"/><Relationship Id="rId3"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Shape 434"/>
          <p:cNvSpPr/>
          <p:nvPr/>
        </p:nvSpPr>
        <p:spPr>
          <a:xfrm>
            <a:off x="635000" y="5778500"/>
            <a:ext cx="11734800" cy="863700"/>
          </a:xfrm>
          <a:prstGeom prst="rect">
            <a:avLst/>
          </a:prstGeom>
          <a:noFill/>
          <a:ln>
            <a:noFill/>
          </a:ln>
        </p:spPr>
        <p:txBody>
          <a:bodyPr lIns="0" tIns="0" rIns="0" bIns="0" anchor="t" anchorCtr="0">
            <a:noAutofit/>
          </a:bodyPr>
          <a:lstStyle/>
          <a:p>
            <a:pPr marL="0" marR="0" lvl="0" indent="0" algn="l" rtl="0">
              <a:lnSpc>
                <a:spcPct val="121428"/>
              </a:lnSpc>
              <a:spcBef>
                <a:spcPts val="0"/>
              </a:spcBef>
              <a:buSzPct val="25000"/>
              <a:buNone/>
            </a:pPr>
            <a:r>
              <a:rPr lang="en-US" sz="2800" b="0" i="1" u="none" strike="noStrike" cap="none" dirty="0" smtClean="0">
                <a:solidFill>
                  <a:srgbClr val="E52123"/>
                </a:solidFill>
                <a:latin typeface="Georgia"/>
                <a:ea typeface="Georgia"/>
                <a:cs typeface="Georgia"/>
                <a:sym typeface="Georgia"/>
              </a:rPr>
              <a:t>Reid Offringa</a:t>
            </a:r>
            <a:endParaRPr lang="en-US" sz="2800" b="0" i="1" u="none" strike="noStrike" cap="none" dirty="0">
              <a:solidFill>
                <a:srgbClr val="E52123"/>
              </a:solidFill>
              <a:latin typeface="Georgia"/>
              <a:ea typeface="Georgia"/>
              <a:cs typeface="Georgia"/>
              <a:sym typeface="Georgia"/>
            </a:endParaRPr>
          </a:p>
          <a:p>
            <a:pPr marL="0" marR="0" lvl="0" indent="0" algn="l" rtl="0">
              <a:lnSpc>
                <a:spcPct val="121428"/>
              </a:lnSpc>
              <a:spcBef>
                <a:spcPts val="0"/>
              </a:spcBef>
              <a:buSzPct val="25000"/>
              <a:buNone/>
            </a:pPr>
            <a:r>
              <a:rPr lang="en-US" sz="2800" i="1" dirty="0" smtClean="0">
                <a:solidFill>
                  <a:srgbClr val="EAEAEA"/>
                </a:solidFill>
                <a:latin typeface="Georgia"/>
                <a:ea typeface="Georgia"/>
                <a:cs typeface="Georgia"/>
                <a:sym typeface="Georgia"/>
              </a:rPr>
              <a:t>Data Scientist</a:t>
            </a:r>
            <a:r>
              <a:rPr lang="en-US" sz="2800" b="0" i="1" u="none" strike="noStrike" cap="none" dirty="0" smtClean="0">
                <a:solidFill>
                  <a:srgbClr val="EAEAEA"/>
                </a:solidFill>
                <a:latin typeface="Georgia"/>
                <a:ea typeface="Georgia"/>
                <a:cs typeface="Georgia"/>
                <a:sym typeface="Georgia"/>
              </a:rPr>
              <a:t>, Glooko</a:t>
            </a:r>
            <a:endParaRPr lang="en-US" sz="2800" b="0" i="1" u="none" strike="noStrike" cap="none" dirty="0">
              <a:solidFill>
                <a:srgbClr val="EAEAEA"/>
              </a:solidFill>
              <a:latin typeface="Georgia"/>
              <a:ea typeface="Georgia"/>
              <a:cs typeface="Georgia"/>
              <a:sym typeface="Georgia"/>
            </a:endParaRPr>
          </a:p>
        </p:txBody>
      </p:sp>
      <p:sp>
        <p:nvSpPr>
          <p:cNvPr id="435" name="Shape 435"/>
          <p:cNvSpPr/>
          <p:nvPr/>
        </p:nvSpPr>
        <p:spPr>
          <a:xfrm>
            <a:off x="635000" y="1574800"/>
            <a:ext cx="11734800" cy="37211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8000" b="1" dirty="0" smtClean="0">
                <a:solidFill>
                  <a:srgbClr val="FFFFFF"/>
                </a:solidFill>
                <a:latin typeface="Arial" charset="0"/>
                <a:ea typeface="Arial" charset="0"/>
                <a:cs typeface="Arial" charset="0"/>
                <a:sym typeface="Oswald"/>
              </a:rPr>
              <a:t>PRINCIPAL </a:t>
            </a:r>
          </a:p>
          <a:p>
            <a:pPr marL="0" marR="0" lvl="0" indent="0" algn="l" rtl="0">
              <a:lnSpc>
                <a:spcPct val="75000"/>
              </a:lnSpc>
              <a:spcBef>
                <a:spcPts val="0"/>
              </a:spcBef>
              <a:buSzPct val="25000"/>
              <a:buNone/>
            </a:pPr>
            <a:r>
              <a:rPr lang="en-US" sz="8000" b="1" dirty="0" smtClean="0">
                <a:solidFill>
                  <a:srgbClr val="FFFFFF"/>
                </a:solidFill>
                <a:latin typeface="Arial" charset="0"/>
                <a:ea typeface="Arial" charset="0"/>
                <a:cs typeface="Arial" charset="0"/>
                <a:sym typeface="Oswald"/>
              </a:rPr>
              <a:t>COMPONENTS </a:t>
            </a:r>
          </a:p>
          <a:p>
            <a:pPr marL="0" marR="0" lvl="0" indent="0" algn="l" rtl="0">
              <a:lnSpc>
                <a:spcPct val="75000"/>
              </a:lnSpc>
              <a:spcBef>
                <a:spcPts val="0"/>
              </a:spcBef>
              <a:buSzPct val="25000"/>
              <a:buNone/>
            </a:pPr>
            <a:r>
              <a:rPr lang="en-US" sz="8000" b="1" dirty="0" smtClean="0">
                <a:solidFill>
                  <a:srgbClr val="FFFFFF"/>
                </a:solidFill>
                <a:latin typeface="Arial" charset="0"/>
                <a:ea typeface="Arial" charset="0"/>
                <a:cs typeface="Arial" charset="0"/>
                <a:sym typeface="Oswald"/>
              </a:rPr>
              <a:t>ANALYSIS REVIEW</a:t>
            </a:r>
            <a:endParaRPr lang="en-US" sz="8000" b="1" dirty="0">
              <a:solidFill>
                <a:srgbClr val="FFFFFF"/>
              </a:solidFill>
              <a:latin typeface="Arial" charset="0"/>
              <a:ea typeface="Arial" charset="0"/>
              <a:cs typeface="Arial" charset="0"/>
              <a:sym typeface="Oswald"/>
            </a:endParaRPr>
          </a:p>
        </p:txBody>
      </p:sp>
    </p:spTree>
    <p:extLst>
      <p:ext uri="{BB962C8B-B14F-4D97-AF65-F5344CB8AC3E}">
        <p14:creationId xmlns:p14="http://schemas.microsoft.com/office/powerpoint/2010/main" val="1570510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Shape 498"/>
          <p:cNvSpPr txBox="1">
            <a:spLocks noGrp="1"/>
          </p:cNvSpPr>
          <p:nvPr>
            <p:ph type="body" idx="1"/>
          </p:nvPr>
        </p:nvSpPr>
        <p:spPr>
          <a:xfrm>
            <a:off x="466852" y="1292775"/>
            <a:ext cx="5865300" cy="3809999"/>
          </a:xfrm>
          <a:prstGeom prst="rect">
            <a:avLst/>
          </a:prstGeom>
          <a:noFill/>
          <a:ln>
            <a:noFill/>
          </a:ln>
        </p:spPr>
        <p:txBody>
          <a:bodyPr lIns="0" tIns="0" rIns="0" bIns="0" anchor="t" anchorCtr="0">
            <a:noAutofit/>
          </a:bodyPr>
          <a:lstStyle/>
          <a:p>
            <a:pPr marR="0" lvl="0" algn="ctr" rtl="0">
              <a:spcBef>
                <a:spcPts val="0"/>
              </a:spcBef>
              <a:buNone/>
            </a:pPr>
            <a:endParaRPr sz="2800" dirty="0">
              <a:latin typeface="Arial" charset="0"/>
              <a:ea typeface="Arial" charset="0"/>
              <a:cs typeface="Arial" charset="0"/>
              <a:sym typeface="Georgia"/>
            </a:endParaRPr>
          </a:p>
          <a:p>
            <a:pPr marR="0" lvl="0" algn="ctr" rtl="0">
              <a:spcBef>
                <a:spcPts val="0"/>
              </a:spcBef>
              <a:buNone/>
            </a:pPr>
            <a:r>
              <a:rPr lang="en-US" sz="2800" b="1" dirty="0">
                <a:latin typeface="Arial" charset="0"/>
                <a:ea typeface="Arial" charset="0"/>
                <a:cs typeface="Arial" charset="0"/>
                <a:sym typeface="Georgia"/>
              </a:rPr>
              <a:t>Traditional NLP Models</a:t>
            </a:r>
          </a:p>
          <a:p>
            <a:pPr marR="0" lvl="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‘bad’ and ‘badly’ are related because they share a common root.</a:t>
            </a:r>
          </a:p>
          <a:p>
            <a:pPr marR="0" lvl="0" algn="l" rtl="0">
              <a:spcBef>
                <a:spcPts val="0"/>
              </a:spcBef>
              <a:buNone/>
            </a:pPr>
            <a:endParaRPr sz="2800" dirty="0">
              <a:latin typeface="Arial" charset="0"/>
              <a:ea typeface="Arial" charset="0"/>
              <a:cs typeface="Arial" charset="0"/>
              <a:sym typeface="Georgia"/>
            </a:endParaRPr>
          </a:p>
          <a:p>
            <a:pPr marR="0" lvl="0"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‘Python’ and ‘C++’ are both programming languages because </a:t>
            </a:r>
            <a:br>
              <a:rPr lang="en-US" sz="2800" dirty="0">
                <a:latin typeface="Arial" charset="0"/>
                <a:ea typeface="Arial" charset="0"/>
                <a:cs typeface="Arial" charset="0"/>
                <a:sym typeface="Georgia"/>
              </a:rPr>
            </a:br>
            <a:r>
              <a:rPr lang="en-US" sz="2800" dirty="0">
                <a:latin typeface="Arial" charset="0"/>
                <a:ea typeface="Arial" charset="0"/>
                <a:cs typeface="Arial" charset="0"/>
                <a:sym typeface="Georgia"/>
              </a:rPr>
              <a:t>they are often a noun preceded by </a:t>
            </a:r>
            <a:br>
              <a:rPr lang="en-US" sz="2800" dirty="0">
                <a:latin typeface="Arial" charset="0"/>
                <a:ea typeface="Arial" charset="0"/>
                <a:cs typeface="Arial" charset="0"/>
                <a:sym typeface="Georgia"/>
              </a:rPr>
            </a:br>
            <a:r>
              <a:rPr lang="en-US" sz="2800" dirty="0">
                <a:latin typeface="Arial" charset="0"/>
                <a:ea typeface="Arial" charset="0"/>
                <a:cs typeface="Arial" charset="0"/>
                <a:sym typeface="Georgia"/>
              </a:rPr>
              <a:t>the verb ‘program’ or ‘code’.</a:t>
            </a:r>
          </a:p>
        </p:txBody>
      </p:sp>
      <p:sp>
        <p:nvSpPr>
          <p:cNvPr id="499" name="Shape 49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sp>
        <p:nvSpPr>
          <p:cNvPr id="500" name="Shape 500"/>
          <p:cNvSpPr txBox="1">
            <a:spLocks noGrp="1"/>
          </p:cNvSpPr>
          <p:nvPr>
            <p:ph type="body" idx="1"/>
          </p:nvPr>
        </p:nvSpPr>
        <p:spPr>
          <a:xfrm>
            <a:off x="6746778" y="1292775"/>
            <a:ext cx="5865300" cy="3809999"/>
          </a:xfrm>
          <a:prstGeom prst="rect">
            <a:avLst/>
          </a:prstGeom>
          <a:noFill/>
          <a:ln>
            <a:noFill/>
          </a:ln>
        </p:spPr>
        <p:txBody>
          <a:bodyPr lIns="0" tIns="0" rIns="0" bIns="0" anchor="t" anchorCtr="0">
            <a:noAutofit/>
          </a:bodyPr>
          <a:lstStyle/>
          <a:p>
            <a:pPr marR="0" lvl="0" algn="ctr" rtl="0">
              <a:spcBef>
                <a:spcPts val="0"/>
              </a:spcBef>
              <a:buNone/>
            </a:pPr>
            <a:endParaRPr sz="2800" dirty="0">
              <a:latin typeface="Arial" charset="0"/>
              <a:ea typeface="Arial" charset="0"/>
              <a:cs typeface="Arial" charset="0"/>
              <a:sym typeface="Georgia"/>
            </a:endParaRPr>
          </a:p>
          <a:p>
            <a:pPr marR="0" lvl="0" algn="ctr" rtl="0">
              <a:spcBef>
                <a:spcPts val="0"/>
              </a:spcBef>
              <a:buNone/>
            </a:pPr>
            <a:r>
              <a:rPr lang="en-US" sz="2800" b="1" dirty="0">
                <a:latin typeface="Arial" charset="0"/>
                <a:ea typeface="Arial" charset="0"/>
                <a:cs typeface="Arial" charset="0"/>
                <a:sym typeface="Georgia"/>
              </a:rPr>
              <a:t>Latent Variable Models</a:t>
            </a:r>
          </a:p>
          <a:p>
            <a:pPr marR="0" lvl="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‘bad’ and ‘badly’ are related because they are used the same way or near the same words.</a:t>
            </a:r>
          </a:p>
          <a:p>
            <a:pPr marR="0" lvl="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‘Python’ and ‘C++’ are both programming languages because they are often used in the same context.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INTRODUCTION</a:t>
            </a:r>
          </a:p>
        </p:txBody>
      </p:sp>
      <p:sp>
        <p:nvSpPr>
          <p:cNvPr id="506" name="Shape 506"/>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LATENT VARIABLE </a:t>
            </a:r>
            <a:r>
              <a:rPr lang="en-US" sz="9600" b="1" dirty="0" smtClean="0">
                <a:solidFill>
                  <a:srgbClr val="FFFFFF"/>
                </a:solidFill>
                <a:latin typeface="Arial" charset="0"/>
                <a:ea typeface="Arial" charset="0"/>
                <a:cs typeface="Arial" charset="0"/>
                <a:sym typeface="Oswald"/>
              </a:rPr>
              <a:t>MODELS</a:t>
            </a:r>
            <a:endParaRPr lang="en-US" sz="9600" b="1" dirty="0">
              <a:solidFill>
                <a:srgbClr val="FFFFFF"/>
              </a:solidFill>
              <a:latin typeface="Arial" charset="0"/>
              <a:ea typeface="Arial" charset="0"/>
              <a:cs typeface="Arial" charset="0"/>
              <a:sym typeface="Oswa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sp>
        <p:nvSpPr>
          <p:cNvPr id="512" name="Shape 51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i="1" dirty="0">
                <a:latin typeface="Arial" charset="0"/>
                <a:ea typeface="Arial" charset="0"/>
                <a:cs typeface="Arial" charset="0"/>
                <a:sym typeface="Georgia"/>
              </a:rPr>
              <a:t>Latent variable models</a:t>
            </a:r>
            <a:r>
              <a:rPr lang="en-US" sz="2800" dirty="0">
                <a:latin typeface="Arial" charset="0"/>
                <a:ea typeface="Arial" charset="0"/>
                <a:cs typeface="Arial" charset="0"/>
                <a:sym typeface="Georgia"/>
              </a:rPr>
              <a:t> are models in which we assume the data we are observing has some </a:t>
            </a:r>
            <a:r>
              <a:rPr lang="en-US" sz="2800" b="1" dirty="0">
                <a:latin typeface="Arial" charset="0"/>
                <a:ea typeface="Arial" charset="0"/>
                <a:cs typeface="Arial" charset="0"/>
                <a:sym typeface="Georgia"/>
              </a:rPr>
              <a:t>hidden, underlying structure</a:t>
            </a:r>
            <a:r>
              <a:rPr lang="en-US" sz="2800" dirty="0">
                <a:latin typeface="Arial" charset="0"/>
                <a:ea typeface="Arial" charset="0"/>
                <a:cs typeface="Arial" charset="0"/>
                <a:sym typeface="Georgia"/>
              </a:rPr>
              <a:t> that we can’t see, and which we’d like to learn.</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These hidden, underlying structures are the </a:t>
            </a:r>
            <a:r>
              <a:rPr lang="en-US" sz="2800" i="1" dirty="0">
                <a:latin typeface="Arial" charset="0"/>
                <a:ea typeface="Arial" charset="0"/>
                <a:cs typeface="Arial" charset="0"/>
                <a:sym typeface="Georgia"/>
              </a:rPr>
              <a:t>latent</a:t>
            </a:r>
            <a:r>
              <a:rPr lang="en-US" sz="2800" dirty="0">
                <a:latin typeface="Arial" charset="0"/>
                <a:ea typeface="Arial" charset="0"/>
                <a:cs typeface="Arial" charset="0"/>
                <a:sym typeface="Georgia"/>
              </a:rPr>
              <a:t> (i.e. hidden) variables we want our model to understand.</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Text processing is a common application of latent variables.</a:t>
            </a:r>
          </a:p>
          <a:p>
            <a:pPr marR="0" lvl="0" algn="l" rtl="0">
              <a:spcBef>
                <a:spcPts val="0"/>
              </a:spcBef>
              <a:buNone/>
            </a:pPr>
            <a:endParaRPr sz="2800" dirty="0">
              <a:latin typeface="Arial" charset="0"/>
              <a:ea typeface="Arial" charset="0"/>
              <a:cs typeface="Arial" charset="0"/>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Shape 51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sp>
        <p:nvSpPr>
          <p:cNvPr id="518" name="Shape 518"/>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While language (in the classical sense) is defined by a set of pre-structured grammar rules and vocab, we often break those rules and create new words (e.g. selfie).</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Instead of attempting to train our model on the rules of proper grammar, we’ll ignore grammar and seek to uncover alternate hidden structures.</a:t>
            </a:r>
          </a:p>
          <a:p>
            <a:pPr marR="0" lvl="0" algn="l" rtl="0">
              <a:spcBef>
                <a:spcPts val="0"/>
              </a:spcBef>
              <a:buNone/>
            </a:pPr>
            <a:endParaRPr sz="2800" dirty="0">
              <a:latin typeface="Arial" charset="0"/>
              <a:ea typeface="Arial" charset="0"/>
              <a:cs typeface="Arial" charset="0"/>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Shape 52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LATENT VARIABLE MODELS</a:t>
            </a:r>
          </a:p>
        </p:txBody>
      </p:sp>
      <p:sp>
        <p:nvSpPr>
          <p:cNvPr id="524" name="Shape 52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Latent variable techniques are often used for recommending news articles or mining large troves of data to find commonalities.</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Topic modeling, a method we’ll cover today, is used in </a:t>
            </a:r>
            <a:r>
              <a:rPr lang="en-US" sz="2800" u="sng" dirty="0">
                <a:solidFill>
                  <a:schemeClr val="hlink"/>
                </a:solidFill>
                <a:latin typeface="Arial" charset="0"/>
                <a:ea typeface="Arial" charset="0"/>
                <a:cs typeface="Arial" charset="0"/>
                <a:sym typeface="Georgia"/>
                <a:hlinkClick r:id="rId3"/>
              </a:rPr>
              <a:t>the NY times recommendation engine</a:t>
            </a:r>
            <a:r>
              <a:rPr lang="en-US" sz="2800" dirty="0">
                <a:latin typeface="Arial" charset="0"/>
                <a:ea typeface="Arial" charset="0"/>
                <a:cs typeface="Arial" charset="0"/>
                <a:sym typeface="Georgia"/>
              </a:rPr>
              <a:t>.</a:t>
            </a:r>
          </a:p>
          <a:p>
            <a:pPr marR="0" lvl="0" algn="l" rtl="0">
              <a:spcBef>
                <a:spcPts val="0"/>
              </a:spcBef>
              <a:buNone/>
            </a:pPr>
            <a:endParaRPr sz="2800" dirty="0">
              <a:latin typeface="Arial" charset="0"/>
              <a:ea typeface="Arial" charset="0"/>
              <a:cs typeface="Arial" charset="0"/>
              <a:sym typeface="Georgia"/>
            </a:endParaRPr>
          </a:p>
          <a:p>
            <a:pPr marL="203200" lvl="0" indent="-256540" rtl="0">
              <a:spcBef>
                <a:spcPts val="0"/>
              </a:spcBef>
              <a:buSzPct val="100000"/>
              <a:buFont typeface="Georgia"/>
              <a:buChar char="‣"/>
            </a:pPr>
            <a:r>
              <a:rPr lang="en-US" sz="2800" dirty="0">
                <a:solidFill>
                  <a:schemeClr val="dk1"/>
                </a:solidFill>
                <a:latin typeface="Arial" charset="0"/>
                <a:ea typeface="Arial" charset="0"/>
                <a:cs typeface="Arial" charset="0"/>
                <a:sym typeface="Georgia"/>
              </a:rPr>
              <a:t>The New York Times attempts to map their articles to a latent space of topics using the content of the article.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528"/>
        <p:cNvGrpSpPr/>
        <p:nvPr/>
      </p:nvGrpSpPr>
      <p:grpSpPr>
        <a:xfrm>
          <a:off x="0" y="0"/>
          <a:ext cx="0" cy="0"/>
          <a:chOff x="0" y="0"/>
          <a:chExt cx="0" cy="0"/>
        </a:xfrm>
      </p:grpSpPr>
      <p:sp>
        <p:nvSpPr>
          <p:cNvPr id="529" name="Shape 52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pic>
        <p:nvPicPr>
          <p:cNvPr id="531" name="Shape 531"/>
          <p:cNvPicPr preferRelativeResize="0"/>
          <p:nvPr/>
        </p:nvPicPr>
        <p:blipFill>
          <a:blip r:embed="rId3">
            <a:alphaModFix/>
          </a:blip>
          <a:stretch>
            <a:fillRect/>
          </a:stretch>
        </p:blipFill>
        <p:spPr>
          <a:xfrm>
            <a:off x="2363937" y="1505475"/>
            <a:ext cx="8276925" cy="566314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535"/>
        <p:cNvGrpSpPr/>
        <p:nvPr/>
      </p:nvGrpSpPr>
      <p:grpSpPr>
        <a:xfrm>
          <a:off x="0" y="0"/>
          <a:ext cx="0" cy="0"/>
          <a:chOff x="0" y="0"/>
          <a:chExt cx="0" cy="0"/>
        </a:xfrm>
      </p:grpSpPr>
      <p:sp>
        <p:nvSpPr>
          <p:cNvPr id="536" name="Shape 53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sp>
        <p:nvSpPr>
          <p:cNvPr id="537" name="Shape 537"/>
          <p:cNvSpPr txBox="1">
            <a:spLocks noGrp="1"/>
          </p:cNvSpPr>
          <p:nvPr>
            <p:ph type="body" idx="1"/>
          </p:nvPr>
        </p:nvSpPr>
        <p:spPr>
          <a:xfrm>
            <a:off x="635003" y="1292775"/>
            <a:ext cx="5775299" cy="5837100"/>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u="sng" dirty="0">
                <a:solidFill>
                  <a:schemeClr val="hlink"/>
                </a:solidFill>
                <a:latin typeface="Arial" charset="0"/>
                <a:ea typeface="Arial" charset="0"/>
                <a:cs typeface="Arial" charset="0"/>
                <a:sym typeface="Georgia"/>
                <a:hlinkClick r:id="rId3"/>
              </a:rPr>
              <a:t>Lyst</a:t>
            </a:r>
            <a:r>
              <a:rPr lang="en-US" sz="2800" dirty="0">
                <a:latin typeface="Arial" charset="0"/>
                <a:ea typeface="Arial" charset="0"/>
                <a:cs typeface="Arial" charset="0"/>
                <a:sym typeface="Georgia"/>
              </a:rPr>
              <a:t>, an online fashion retailer, uses latent representations of clothing descriptions to find similar clothing.</a:t>
            </a:r>
          </a:p>
        </p:txBody>
      </p:sp>
      <p:pic>
        <p:nvPicPr>
          <p:cNvPr id="538" name="Shape 538"/>
          <p:cNvPicPr preferRelativeResize="0"/>
          <p:nvPr/>
        </p:nvPicPr>
        <p:blipFill>
          <a:blip r:embed="rId4">
            <a:alphaModFix/>
          </a:blip>
          <a:stretch>
            <a:fillRect/>
          </a:stretch>
        </p:blipFill>
        <p:spPr>
          <a:xfrm>
            <a:off x="5803900" y="1344875"/>
            <a:ext cx="6477874" cy="572382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542"/>
        <p:cNvGrpSpPr/>
        <p:nvPr/>
      </p:nvGrpSpPr>
      <p:grpSpPr>
        <a:xfrm>
          <a:off x="0" y="0"/>
          <a:ext cx="0" cy="0"/>
          <a:chOff x="0" y="0"/>
          <a:chExt cx="0" cy="0"/>
        </a:xfrm>
      </p:grpSpPr>
      <p:sp>
        <p:nvSpPr>
          <p:cNvPr id="543" name="Shape 54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DIMENSIONALITY REDUCTION IN TEXT REPRESENTATION</a:t>
            </a:r>
          </a:p>
        </p:txBody>
      </p:sp>
      <p:sp>
        <p:nvSpPr>
          <p:cNvPr id="544" name="Shape 54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Our previous ‘representation’ of a set of text documents (articles) for classification was a matrix with one row per document and one column per word (or n-gram).</a:t>
            </a:r>
          </a:p>
        </p:txBody>
      </p:sp>
      <p:pic>
        <p:nvPicPr>
          <p:cNvPr id="545" name="Shape 545"/>
          <p:cNvPicPr preferRelativeResize="0"/>
          <p:nvPr/>
        </p:nvPicPr>
        <p:blipFill>
          <a:blip r:embed="rId3">
            <a:alphaModFix/>
          </a:blip>
          <a:stretch>
            <a:fillRect/>
          </a:stretch>
        </p:blipFill>
        <p:spPr>
          <a:xfrm>
            <a:off x="2505762" y="3115100"/>
            <a:ext cx="7993263" cy="3810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549"/>
        <p:cNvGrpSpPr/>
        <p:nvPr/>
      </p:nvGrpSpPr>
      <p:grpSpPr>
        <a:xfrm>
          <a:off x="0" y="0"/>
          <a:ext cx="0" cy="0"/>
          <a:chOff x="0" y="0"/>
          <a:chExt cx="0" cy="0"/>
        </a:xfrm>
      </p:grpSpPr>
      <p:sp>
        <p:nvSpPr>
          <p:cNvPr id="550" name="Shape 55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51" name="Shape 55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While this sums up most of the information, it does drop a few things, mostly structure and order. </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Additionally, many of the columns may be correlated.</a:t>
            </a:r>
          </a:p>
          <a:p>
            <a:pPr marR="0" lvl="0" algn="l" rtl="0">
              <a:spcBef>
                <a:spcPts val="0"/>
              </a:spcBef>
              <a:buNone/>
            </a:pPr>
            <a:endParaRPr sz="2800" dirty="0">
              <a:latin typeface="Arial" charset="0"/>
              <a:ea typeface="Arial" charset="0"/>
              <a:cs typeface="Arial" charset="0"/>
              <a:sym typeface="Georgi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555"/>
        <p:cNvGrpSpPr/>
        <p:nvPr/>
      </p:nvGrpSpPr>
      <p:grpSpPr>
        <a:xfrm>
          <a:off x="0" y="0"/>
          <a:ext cx="0" cy="0"/>
          <a:chOff x="0" y="0"/>
          <a:chExt cx="0" cy="0"/>
        </a:xfrm>
      </p:grpSpPr>
      <p:sp>
        <p:nvSpPr>
          <p:cNvPr id="556" name="Shape 55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57" name="Shape 55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For example, an article that contains the word ‘IPO’ is likely to contain the word ‘stock’ or ‘NASDAQ’.</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Therefore, those columns are repetitive and likely to represent the same concept or idea.</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For classification, we may only care that there are finance-related words.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Principal Components Analysis</a:t>
            </a:r>
            <a:endParaRPr lang="en-US" sz="3200" b="1" dirty="0">
              <a:latin typeface="Arial" charset="0"/>
              <a:ea typeface="Arial" charset="0"/>
              <a:cs typeface="Arial" charset="0"/>
              <a:sym typeface="Oswald"/>
            </a:endParaRPr>
          </a:p>
        </p:txBody>
      </p:sp>
      <p:sp>
        <p:nvSpPr>
          <p:cNvPr id="441" name="Shape 441"/>
          <p:cNvSpPr txBox="1">
            <a:spLocks noGrp="1"/>
          </p:cNvSpPr>
          <p:nvPr>
            <p:ph type="body" idx="1"/>
          </p:nvPr>
        </p:nvSpPr>
        <p:spPr>
          <a:xfrm>
            <a:off x="635006" y="1828800"/>
            <a:ext cx="11734800" cy="4903076"/>
          </a:xfrm>
          <a:prstGeom prst="rect">
            <a:avLst/>
          </a:prstGeom>
          <a:noFill/>
          <a:ln>
            <a:noFill/>
          </a:ln>
        </p:spPr>
        <p:txBody>
          <a:bodyPr lIns="0" tIns="0" rIns="0" bIns="0" anchor="t" anchorCtr="0">
            <a:noAutofit/>
          </a:bodyPr>
          <a:lstStyle/>
          <a:p>
            <a:pPr marL="457200" marR="0" lvl="0" indent="-457200" algn="l" rtl="0">
              <a:spcBef>
                <a:spcPts val="1000"/>
              </a:spcBef>
              <a:buFont typeface="Arial" charset="0"/>
              <a:buChar char="•"/>
            </a:pPr>
            <a:r>
              <a:rPr lang="en-US" sz="2800" dirty="0" smtClean="0">
                <a:latin typeface="Arial" charset="0"/>
                <a:ea typeface="Arial" charset="0"/>
                <a:cs typeface="Arial" charset="0"/>
                <a:sym typeface="Georgia"/>
              </a:rPr>
              <a:t>Dimension Reduction Method</a:t>
            </a:r>
          </a:p>
          <a:p>
            <a:pPr marL="457200" marR="0" lvl="0" indent="-457200" algn="l" rtl="0">
              <a:spcBef>
                <a:spcPts val="1000"/>
              </a:spcBef>
              <a:buFont typeface="Arial" charset="0"/>
              <a:buChar char="•"/>
            </a:pPr>
            <a:r>
              <a:rPr lang="en-US" sz="2800" dirty="0" smtClean="0">
                <a:latin typeface="Arial" charset="0"/>
                <a:ea typeface="Arial" charset="0"/>
                <a:cs typeface="Arial" charset="0"/>
                <a:sym typeface="Georgia"/>
              </a:rPr>
              <a:t>Optimized for variance extraction</a:t>
            </a:r>
          </a:p>
          <a:p>
            <a:pPr marL="457200" marR="0" lvl="0" indent="-457200" algn="l" rtl="0">
              <a:spcBef>
                <a:spcPts val="1000"/>
              </a:spcBef>
              <a:buFont typeface="Arial" charset="0"/>
              <a:buChar char="•"/>
            </a:pPr>
            <a:r>
              <a:rPr lang="en-US" sz="2800" dirty="0" smtClean="0">
                <a:latin typeface="Arial" charset="0"/>
                <a:ea typeface="Arial" charset="0"/>
                <a:cs typeface="Arial" charset="0"/>
                <a:sym typeface="Georgia"/>
              </a:rPr>
              <a:t>Principal Components are not *always* interpretable</a:t>
            </a:r>
          </a:p>
          <a:p>
            <a:pPr marL="1117600" lvl="1" indent="-457200">
              <a:spcBef>
                <a:spcPts val="1000"/>
              </a:spcBef>
              <a:buFont typeface="Courier New" charset="0"/>
              <a:buChar char="o"/>
            </a:pPr>
            <a:r>
              <a:rPr lang="en-US" sz="2800" dirty="0" smtClean="0">
                <a:latin typeface="Arial" charset="0"/>
                <a:ea typeface="Arial" charset="0"/>
                <a:cs typeface="Arial" charset="0"/>
                <a:sym typeface="Georgia"/>
              </a:rPr>
              <a:t>but hopefully they are!</a:t>
            </a:r>
          </a:p>
          <a:p>
            <a:pPr marL="457200" marR="0" lvl="0" indent="-457200" algn="l" rtl="0">
              <a:spcBef>
                <a:spcPts val="1000"/>
              </a:spcBef>
              <a:buFont typeface="Arial" charset="0"/>
              <a:buChar char="•"/>
            </a:pPr>
            <a:r>
              <a:rPr lang="en-US" sz="2800" dirty="0" smtClean="0">
                <a:latin typeface="Arial" charset="0"/>
                <a:ea typeface="Arial" charset="0"/>
                <a:cs typeface="Arial" charset="0"/>
                <a:sym typeface="Georgia"/>
              </a:rPr>
              <a:t>DEFINITIONS:</a:t>
            </a:r>
            <a:endParaRPr lang="en-US" sz="2800" dirty="0">
              <a:latin typeface="Arial" charset="0"/>
              <a:ea typeface="Arial" charset="0"/>
              <a:cs typeface="Arial" charset="0"/>
              <a:sym typeface="Georgia"/>
            </a:endParaRPr>
          </a:p>
          <a:p>
            <a:pPr marL="1117600" lvl="1" indent="-457200">
              <a:spcBef>
                <a:spcPts val="1000"/>
              </a:spcBef>
              <a:buFont typeface="Courier New" charset="0"/>
              <a:buChar char="o"/>
            </a:pPr>
            <a:r>
              <a:rPr lang="en-US" sz="2800" dirty="0" smtClean="0">
                <a:latin typeface="Arial" charset="0"/>
                <a:ea typeface="Arial" charset="0"/>
                <a:cs typeface="Arial" charset="0"/>
                <a:sym typeface="Georgia"/>
              </a:rPr>
              <a:t>Scree plot</a:t>
            </a:r>
          </a:p>
          <a:p>
            <a:pPr marL="1117600" lvl="1" indent="-457200">
              <a:spcBef>
                <a:spcPts val="1000"/>
              </a:spcBef>
              <a:buFont typeface="Courier New" charset="0"/>
              <a:buChar char="o"/>
            </a:pPr>
            <a:r>
              <a:rPr lang="en-US" sz="2800" dirty="0" smtClean="0">
                <a:latin typeface="Arial" charset="0"/>
                <a:ea typeface="Arial" charset="0"/>
                <a:cs typeface="Arial" charset="0"/>
                <a:sym typeface="Georgia"/>
              </a:rPr>
              <a:t>Eigen Value</a:t>
            </a:r>
          </a:p>
          <a:p>
            <a:pPr marL="1117600" lvl="1" indent="-457200">
              <a:spcBef>
                <a:spcPts val="1000"/>
              </a:spcBef>
              <a:buFont typeface="Courier New" charset="0"/>
              <a:buChar char="o"/>
            </a:pPr>
            <a:r>
              <a:rPr lang="en-US" sz="2800" dirty="0" smtClean="0">
                <a:latin typeface="Arial" charset="0"/>
                <a:ea typeface="Arial" charset="0"/>
                <a:cs typeface="Arial" charset="0"/>
                <a:sym typeface="Georgia"/>
              </a:rPr>
              <a:t>Eigen Vector</a:t>
            </a:r>
            <a:endParaRPr lang="en-US" sz="2800" dirty="0">
              <a:latin typeface="Arial" charset="0"/>
              <a:ea typeface="Arial" charset="0"/>
              <a:cs typeface="Arial" charset="0"/>
              <a:sym typeface="Georgia"/>
            </a:endParaRPr>
          </a:p>
        </p:txBody>
      </p:sp>
    </p:spTree>
    <p:extLst>
      <p:ext uri="{BB962C8B-B14F-4D97-AF65-F5344CB8AC3E}">
        <p14:creationId xmlns:p14="http://schemas.microsoft.com/office/powerpoint/2010/main" val="383829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561"/>
        <p:cNvGrpSpPr/>
        <p:nvPr/>
      </p:nvGrpSpPr>
      <p:grpSpPr>
        <a:xfrm>
          <a:off x="0" y="0"/>
          <a:ext cx="0" cy="0"/>
          <a:chOff x="0" y="0"/>
          <a:chExt cx="0" cy="0"/>
        </a:xfrm>
      </p:grpSpPr>
      <p:sp>
        <p:nvSpPr>
          <p:cNvPr id="562" name="Shape 56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DIMENSIONALITY REDUCTION IN TEXT REPRESENTATION</a:t>
            </a:r>
          </a:p>
        </p:txBody>
      </p:sp>
      <p:sp>
        <p:nvSpPr>
          <p:cNvPr id="563" name="Shape 56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One way to deal with this is through regularization - L1/Lasso regularization tends to remove repetitive features by bringing their learned coefficients to 0.</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Another is to perform </a:t>
            </a:r>
            <a:r>
              <a:rPr lang="en-US" sz="2800" i="1" dirty="0">
                <a:latin typeface="Arial" charset="0"/>
                <a:ea typeface="Arial" charset="0"/>
                <a:cs typeface="Arial" charset="0"/>
                <a:sym typeface="Georgia"/>
              </a:rPr>
              <a:t>dimensionality reduction</a:t>
            </a:r>
            <a:r>
              <a:rPr lang="en-US" sz="2800" dirty="0">
                <a:latin typeface="Arial" charset="0"/>
                <a:ea typeface="Arial" charset="0"/>
                <a:cs typeface="Arial" charset="0"/>
                <a:sym typeface="Georgia"/>
              </a:rPr>
              <a:t> ,where we first identify the correlated columns and the replace them with a column that represents the concept they have in common.</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For instance, we could replace ‘IPO’, ‘stocks’, and ‘NASDAQ’ with a single column - ‘</a:t>
            </a:r>
            <a:r>
              <a:rPr lang="en-US" sz="2800" dirty="0" err="1">
                <a:latin typeface="Arial" charset="0"/>
                <a:ea typeface="Arial" charset="0"/>
                <a:cs typeface="Arial" charset="0"/>
                <a:sym typeface="Georgia"/>
              </a:rPr>
              <a:t>HasFinancialWords</a:t>
            </a:r>
            <a:r>
              <a:rPr lang="en-US" sz="2800" dirty="0">
                <a:latin typeface="Arial" charset="0"/>
                <a:ea typeface="Arial" charset="0"/>
                <a:cs typeface="Arial" charset="0"/>
                <a:sym typeface="Georgia"/>
              </a:rPr>
              <a:t>’ column.</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567"/>
        <p:cNvGrpSpPr/>
        <p:nvPr/>
      </p:nvGrpSpPr>
      <p:grpSpPr>
        <a:xfrm>
          <a:off x="0" y="0"/>
          <a:ext cx="0" cy="0"/>
          <a:chOff x="0" y="0"/>
          <a:chExt cx="0" cy="0"/>
        </a:xfrm>
      </p:grpSpPr>
      <p:sp>
        <p:nvSpPr>
          <p:cNvPr id="568" name="Shape 56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DIMENSIONALITY REDUCTION IN TEXT REPRESENTATION</a:t>
            </a:r>
          </a:p>
        </p:txBody>
      </p:sp>
      <p:sp>
        <p:nvSpPr>
          <p:cNvPr id="569" name="Shape 569"/>
          <p:cNvSpPr txBox="1">
            <a:spLocks noGrp="1"/>
          </p:cNvSpPr>
          <p:nvPr>
            <p:ph type="body" idx="1"/>
          </p:nvPr>
        </p:nvSpPr>
        <p:spPr>
          <a:xfrm>
            <a:off x="635000" y="1292775"/>
            <a:ext cx="11734800" cy="3241800"/>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There are many techniques to do this automatically and most follow a very similar approach.</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buAutoNum type="alphaLcPeriod"/>
            </a:pPr>
            <a:r>
              <a:rPr lang="en-US" sz="2800" dirty="0">
                <a:latin typeface="Arial" charset="0"/>
                <a:ea typeface="Arial" charset="0"/>
                <a:cs typeface="Arial" charset="0"/>
                <a:sym typeface="Georgia"/>
              </a:rPr>
              <a:t>Identify correlated columns.</a:t>
            </a:r>
          </a:p>
          <a:p>
            <a:pPr marR="0" lvl="1" algn="l" rtl="0">
              <a:spcBef>
                <a:spcPts val="0"/>
              </a:spcBef>
              <a:buSzPct val="100000"/>
              <a:buFont typeface="Georgia"/>
              <a:buAutoNum type="alphaLcPeriod"/>
            </a:pPr>
            <a:endParaRPr lang="en-US" sz="2800" dirty="0">
              <a:latin typeface="Arial" charset="0"/>
              <a:ea typeface="Arial" charset="0"/>
              <a:cs typeface="Arial" charset="0"/>
              <a:sym typeface="Georgia"/>
            </a:endParaRPr>
          </a:p>
          <a:p>
            <a:pPr marR="0" lvl="1" algn="l" rtl="0">
              <a:spcBef>
                <a:spcPts val="0"/>
              </a:spcBef>
              <a:buSzPct val="100000"/>
              <a:buFont typeface="Georgia"/>
              <a:buAutoNum type="alphaLcPeriod"/>
            </a:pPr>
            <a:r>
              <a:rPr lang="en-US" sz="2800" dirty="0" smtClean="0">
                <a:latin typeface="Arial" charset="0"/>
                <a:ea typeface="Arial" charset="0"/>
                <a:cs typeface="Arial" charset="0"/>
                <a:sym typeface="Georgia"/>
              </a:rPr>
              <a:t>Replace </a:t>
            </a:r>
            <a:r>
              <a:rPr lang="en-US" sz="2800" dirty="0">
                <a:latin typeface="Arial" charset="0"/>
                <a:ea typeface="Arial" charset="0"/>
                <a:cs typeface="Arial" charset="0"/>
                <a:sym typeface="Georgia"/>
              </a:rPr>
              <a:t>them with a new column that encapsulates the others.</a:t>
            </a:r>
          </a:p>
          <a:p>
            <a:pPr marR="0" lvl="0" algn="l" rtl="0">
              <a:spcBef>
                <a:spcPts val="0"/>
              </a:spcBef>
              <a:buNone/>
            </a:pPr>
            <a:endParaRPr sz="2800" dirty="0">
              <a:latin typeface="Arial" charset="0"/>
              <a:ea typeface="Arial" charset="0"/>
              <a:cs typeface="Arial" charset="0"/>
              <a:sym typeface="Georgia"/>
            </a:endParaRPr>
          </a:p>
          <a:p>
            <a:pPr marR="0" lvl="0" algn="l" rtl="0">
              <a:spcBef>
                <a:spcPts val="0"/>
              </a:spcBef>
              <a:buNone/>
            </a:pPr>
            <a:endParaRPr sz="2800" dirty="0">
              <a:latin typeface="Arial" charset="0"/>
              <a:ea typeface="Arial" charset="0"/>
              <a:cs typeface="Arial" charset="0"/>
              <a:sym typeface="Georgia"/>
            </a:endParaRPr>
          </a:p>
          <a:p>
            <a:pPr marR="0" lvl="0" algn="l" rtl="0">
              <a:spcBef>
                <a:spcPts val="0"/>
              </a:spcBef>
              <a:buNone/>
            </a:pPr>
            <a:endParaRPr sz="2800" dirty="0">
              <a:latin typeface="Arial" charset="0"/>
              <a:ea typeface="Arial" charset="0"/>
              <a:cs typeface="Arial" charset="0"/>
              <a:sym typeface="Georgia"/>
            </a:endParaRPr>
          </a:p>
        </p:txBody>
      </p:sp>
      <p:graphicFrame>
        <p:nvGraphicFramePr>
          <p:cNvPr id="570" name="Shape 570"/>
          <p:cNvGraphicFramePr/>
          <p:nvPr/>
        </p:nvGraphicFramePr>
        <p:xfrm>
          <a:off x="891125" y="4688325"/>
          <a:ext cx="5015750" cy="2072520"/>
        </p:xfrm>
        <a:graphic>
          <a:graphicData uri="http://schemas.openxmlformats.org/drawingml/2006/table">
            <a:tbl>
              <a:tblPr>
                <a:noFill/>
                <a:tableStyleId>{CF12BA42-A5EF-434B-A67B-880A3FF38B11}</a:tableStyleId>
              </a:tblPr>
              <a:tblGrid>
                <a:gridCol w="1003150"/>
                <a:gridCol w="1003150"/>
                <a:gridCol w="1003150"/>
                <a:gridCol w="1003150"/>
                <a:gridCol w="1003150"/>
              </a:tblGrid>
              <a:tr h="381000">
                <a:tc>
                  <a:txBody>
                    <a:bodyPr/>
                    <a:lstStyle/>
                    <a:p>
                      <a:pPr lvl="0" algn="ctr">
                        <a:spcBef>
                          <a:spcPts val="0"/>
                        </a:spcBef>
                        <a:buNone/>
                      </a:pPr>
                      <a:r>
                        <a:rPr lang="en-US" sz="2200">
                          <a:latin typeface="Georgia"/>
                          <a:ea typeface="Georgia"/>
                          <a:cs typeface="Georgia"/>
                          <a:sym typeface="Georgia"/>
                        </a:rPr>
                        <a:t>Doc #</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Car</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Truck</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Van</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Dog</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a:spcBef>
                          <a:spcPts val="0"/>
                        </a:spcBef>
                        <a:buNone/>
                      </a:pPr>
                      <a:r>
                        <a:rPr lang="en-US" sz="2200">
                          <a:latin typeface="Georgia"/>
                          <a:ea typeface="Georgia"/>
                          <a:cs typeface="Georgia"/>
                          <a:sym typeface="Georgia"/>
                        </a:rPr>
                        <a:t>6344</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a:spcBef>
                          <a:spcPts val="0"/>
                        </a:spcBef>
                        <a:buNone/>
                      </a:pPr>
                      <a:r>
                        <a:rPr lang="en-US" sz="2200">
                          <a:latin typeface="Georgia"/>
                          <a:ea typeface="Georgia"/>
                          <a:cs typeface="Georgia"/>
                          <a:sym typeface="Georgia"/>
                        </a:rPr>
                        <a:t>6345</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a:spcBef>
                          <a:spcPts val="0"/>
                        </a:spcBef>
                        <a:buNone/>
                      </a:pPr>
                      <a:r>
                        <a:rPr lang="en-US" sz="2200">
                          <a:latin typeface="Georgia"/>
                          <a:ea typeface="Georgia"/>
                          <a:cs typeface="Georgia"/>
                          <a:sym typeface="Georgia"/>
                        </a:rPr>
                        <a:t>6346</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bl>
          </a:graphicData>
        </a:graphic>
      </p:graphicFrame>
      <p:graphicFrame>
        <p:nvGraphicFramePr>
          <p:cNvPr id="571" name="Shape 571"/>
          <p:cNvGraphicFramePr/>
          <p:nvPr/>
        </p:nvGraphicFramePr>
        <p:xfrm>
          <a:off x="8384150" y="4688325"/>
          <a:ext cx="3729525" cy="2072520"/>
        </p:xfrm>
        <a:graphic>
          <a:graphicData uri="http://schemas.openxmlformats.org/drawingml/2006/table">
            <a:tbl>
              <a:tblPr>
                <a:noFill/>
                <a:tableStyleId>{CF12BA42-A5EF-434B-A67B-880A3FF38B11}</a:tableStyleId>
              </a:tblPr>
              <a:tblGrid>
                <a:gridCol w="1243175"/>
                <a:gridCol w="1243175"/>
                <a:gridCol w="1243175"/>
              </a:tblGrid>
              <a:tr h="381000">
                <a:tc>
                  <a:txBody>
                    <a:bodyPr/>
                    <a:lstStyle/>
                    <a:p>
                      <a:pPr lvl="0" algn="ctr" rtl="0">
                        <a:spcBef>
                          <a:spcPts val="0"/>
                        </a:spcBef>
                        <a:buNone/>
                      </a:pPr>
                      <a:r>
                        <a:rPr lang="en-US" sz="2200">
                          <a:latin typeface="Georgia"/>
                          <a:ea typeface="Georgia"/>
                          <a:cs typeface="Georgia"/>
                          <a:sym typeface="Georgia"/>
                        </a:rPr>
                        <a:t>Doc #</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Vehicle</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Dog</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rtl="0">
                        <a:spcBef>
                          <a:spcPts val="0"/>
                        </a:spcBef>
                        <a:buNone/>
                      </a:pPr>
                      <a:r>
                        <a:rPr lang="en-US" sz="2200">
                          <a:latin typeface="Georgia"/>
                          <a:ea typeface="Georgia"/>
                          <a:cs typeface="Georgia"/>
                          <a:sym typeface="Georgia"/>
                        </a:rPr>
                        <a:t>6344</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rtl="0">
                        <a:spcBef>
                          <a:spcPts val="0"/>
                        </a:spcBef>
                        <a:buNone/>
                      </a:pPr>
                      <a:r>
                        <a:rPr lang="en-US" sz="2200">
                          <a:latin typeface="Georgia"/>
                          <a:ea typeface="Georgia"/>
                          <a:cs typeface="Georgia"/>
                          <a:sym typeface="Georgia"/>
                        </a:rPr>
                        <a:t>6345</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rtl="0">
                        <a:spcBef>
                          <a:spcPts val="0"/>
                        </a:spcBef>
                        <a:buNone/>
                      </a:pPr>
                      <a:r>
                        <a:rPr lang="en-US" sz="2200">
                          <a:latin typeface="Georgia"/>
                          <a:ea typeface="Georgia"/>
                          <a:cs typeface="Georgia"/>
                          <a:sym typeface="Georgia"/>
                        </a:rPr>
                        <a:t>6346</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bl>
          </a:graphicData>
        </a:graphic>
      </p:graphicFrame>
      <p:cxnSp>
        <p:nvCxnSpPr>
          <p:cNvPr id="572" name="Shape 572"/>
          <p:cNvCxnSpPr/>
          <p:nvPr/>
        </p:nvCxnSpPr>
        <p:spPr>
          <a:xfrm>
            <a:off x="5902125" y="5731625"/>
            <a:ext cx="2494199" cy="8100"/>
          </a:xfrm>
          <a:prstGeom prst="straightConnector1">
            <a:avLst/>
          </a:prstGeom>
          <a:noFill/>
          <a:ln w="38100" cap="flat" cmpd="sng">
            <a:solidFill>
              <a:srgbClr val="000000"/>
            </a:solidFill>
            <a:prstDash val="solid"/>
            <a:round/>
            <a:headEnd type="none" w="lg" len="lg"/>
            <a:tailEnd type="triangle" w="lg" len="lg"/>
          </a:ln>
        </p:spPr>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576"/>
        <p:cNvGrpSpPr/>
        <p:nvPr/>
      </p:nvGrpSpPr>
      <p:grpSpPr>
        <a:xfrm>
          <a:off x="0" y="0"/>
          <a:ext cx="0" cy="0"/>
          <a:chOff x="0" y="0"/>
          <a:chExt cx="0" cy="0"/>
        </a:xfrm>
      </p:grpSpPr>
      <p:sp>
        <p:nvSpPr>
          <p:cNvPr id="577" name="Shape 57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78" name="Shape 578"/>
          <p:cNvSpPr txBox="1">
            <a:spLocks noGrp="1"/>
          </p:cNvSpPr>
          <p:nvPr>
            <p:ph type="body" idx="1"/>
          </p:nvPr>
        </p:nvSpPr>
        <p:spPr>
          <a:xfrm>
            <a:off x="635000" y="1788721"/>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 techniques vary in how they define correlation and how much of the relationship between the original and new columns you need to save.</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Dimensionality techniques can vary between </a:t>
            </a:r>
            <a:r>
              <a:rPr lang="en-US" sz="2800" i="1" dirty="0">
                <a:latin typeface="Arial" charset="0"/>
                <a:ea typeface="Arial" charset="0"/>
                <a:cs typeface="Arial" charset="0"/>
                <a:sym typeface="Georgia"/>
              </a:rPr>
              <a:t>linear</a:t>
            </a:r>
            <a:r>
              <a:rPr lang="en-US" sz="2800" dirty="0">
                <a:latin typeface="Arial" charset="0"/>
                <a:ea typeface="Arial" charset="0"/>
                <a:cs typeface="Arial" charset="0"/>
                <a:sym typeface="Georgia"/>
              </a:rPr>
              <a:t> and </a:t>
            </a:r>
            <a:r>
              <a:rPr lang="en-US" sz="2800" i="1" dirty="0">
                <a:latin typeface="Arial" charset="0"/>
                <a:ea typeface="Arial" charset="0"/>
                <a:cs typeface="Arial" charset="0"/>
                <a:sym typeface="Georgia"/>
              </a:rPr>
              <a:t>non-linear</a:t>
            </a:r>
            <a:r>
              <a:rPr lang="en-US" sz="2800" dirty="0">
                <a:latin typeface="Arial" charset="0"/>
                <a:ea typeface="Arial" charset="0"/>
                <a:cs typeface="Arial" charset="0"/>
                <a:sym typeface="Georgia"/>
              </a:rPr>
              <a: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582"/>
        <p:cNvGrpSpPr/>
        <p:nvPr/>
      </p:nvGrpSpPr>
      <p:grpSpPr>
        <a:xfrm>
          <a:off x="0" y="0"/>
          <a:ext cx="0" cy="0"/>
          <a:chOff x="0" y="0"/>
          <a:chExt cx="0" cy="0"/>
        </a:xfrm>
      </p:grpSpPr>
      <p:sp>
        <p:nvSpPr>
          <p:cNvPr id="583" name="Shape 58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84" name="Shape 584"/>
          <p:cNvSpPr txBox="1">
            <a:spLocks noGrp="1"/>
          </p:cNvSpPr>
          <p:nvPr>
            <p:ph type="body" idx="1"/>
          </p:nvPr>
        </p:nvSpPr>
        <p:spPr>
          <a:xfrm>
            <a:off x="635000" y="2129683"/>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There are many techniques build into </a:t>
            </a:r>
            <a:r>
              <a:rPr lang="en-US" sz="2800" dirty="0" err="1">
                <a:latin typeface="Arial" charset="0"/>
                <a:ea typeface="Arial" charset="0"/>
                <a:cs typeface="Arial" charset="0"/>
                <a:sym typeface="Georgia"/>
              </a:rPr>
              <a:t>scikit</a:t>
            </a:r>
            <a:r>
              <a:rPr lang="en-US" sz="2800" dirty="0">
                <a:latin typeface="Arial" charset="0"/>
                <a:ea typeface="Arial" charset="0"/>
                <a:cs typeface="Arial" charset="0"/>
                <a:sym typeface="Georgia"/>
              </a:rPr>
              <a:t>-learn.</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One of the most common is </a:t>
            </a:r>
            <a:r>
              <a:rPr lang="en-US" sz="2800" b="1" dirty="0">
                <a:latin typeface="Arial" charset="0"/>
                <a:ea typeface="Arial" charset="0"/>
                <a:cs typeface="Arial" charset="0"/>
                <a:sym typeface="Georgia"/>
              </a:rPr>
              <a:t>Principal Component Analysis</a:t>
            </a:r>
            <a:r>
              <a:rPr lang="en-US" sz="2800" dirty="0">
                <a:latin typeface="Arial" charset="0"/>
                <a:ea typeface="Arial" charset="0"/>
                <a:cs typeface="Arial" charset="0"/>
                <a:sym typeface="Georgia"/>
              </a:rPr>
              <a:t> (</a:t>
            </a:r>
            <a:r>
              <a:rPr lang="en-US" sz="2800" b="1" dirty="0">
                <a:latin typeface="Arial" charset="0"/>
                <a:ea typeface="Arial" charset="0"/>
                <a:cs typeface="Arial" charset="0"/>
                <a:sym typeface="Georgia"/>
              </a:rPr>
              <a:t>PCA</a:t>
            </a:r>
            <a:r>
              <a:rPr lang="en-US" sz="2800" dirty="0">
                <a:latin typeface="Arial" charset="0"/>
                <a:ea typeface="Arial" charset="0"/>
                <a:cs typeface="Arial" charset="0"/>
                <a:sym typeface="Georgia"/>
              </a:rPr>
              <a: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PCA, when applied to text data, is sometimes known as </a:t>
            </a:r>
            <a:r>
              <a:rPr lang="en-US" sz="2800" b="1" dirty="0">
                <a:latin typeface="Arial" charset="0"/>
                <a:ea typeface="Arial" charset="0"/>
                <a:cs typeface="Arial" charset="0"/>
                <a:sym typeface="Georgia"/>
              </a:rPr>
              <a:t>Latent Semantic Indexing</a:t>
            </a:r>
            <a:r>
              <a:rPr lang="en-US" sz="2800" dirty="0">
                <a:latin typeface="Arial" charset="0"/>
                <a:ea typeface="Arial" charset="0"/>
                <a:cs typeface="Arial" charset="0"/>
                <a:sym typeface="Georgia"/>
              </a:rPr>
              <a:t> (</a:t>
            </a:r>
            <a:r>
              <a:rPr lang="en-US" sz="2800" b="1" dirty="0">
                <a:latin typeface="Arial" charset="0"/>
                <a:ea typeface="Arial" charset="0"/>
                <a:cs typeface="Arial" charset="0"/>
                <a:sym typeface="Georgia"/>
              </a:rPr>
              <a:t>LSI</a:t>
            </a:r>
            <a:r>
              <a:rPr lang="en-US" sz="2800" dirty="0">
                <a:latin typeface="Arial" charset="0"/>
                <a:ea typeface="Arial" charset="0"/>
                <a:cs typeface="Arial" charset="0"/>
                <a:sym typeface="Georgia"/>
              </a:rPr>
              <a: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588"/>
        <p:cNvGrpSpPr/>
        <p:nvPr/>
      </p:nvGrpSpPr>
      <p:grpSpPr>
        <a:xfrm>
          <a:off x="0" y="0"/>
          <a:ext cx="0" cy="0"/>
          <a:chOff x="0" y="0"/>
          <a:chExt cx="0" cy="0"/>
        </a:xfrm>
      </p:grpSpPr>
      <p:sp>
        <p:nvSpPr>
          <p:cNvPr id="589" name="Shape 58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90" name="Shape 59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PCA helps reduce the feature space into fewer dimensions.</a:t>
            </a:r>
          </a:p>
        </p:txBody>
      </p:sp>
      <p:pic>
        <p:nvPicPr>
          <p:cNvPr id="591" name="Shape 591"/>
          <p:cNvPicPr preferRelativeResize="0"/>
          <p:nvPr/>
        </p:nvPicPr>
        <p:blipFill>
          <a:blip r:embed="rId3">
            <a:alphaModFix/>
          </a:blip>
          <a:stretch>
            <a:fillRect/>
          </a:stretch>
        </p:blipFill>
        <p:spPr>
          <a:xfrm>
            <a:off x="765937" y="2314471"/>
            <a:ext cx="11472925" cy="455087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MIXTURE MODELS AND LANGUAGE PROCESSING</a:t>
            </a:r>
          </a:p>
        </p:txBody>
      </p:sp>
      <p:sp>
        <p:nvSpPr>
          <p:cNvPr id="597" name="Shape 59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Mixture models (specifically </a:t>
            </a:r>
            <a:r>
              <a:rPr lang="en-US" sz="2800" b="1" dirty="0">
                <a:latin typeface="Arial" charset="0"/>
                <a:ea typeface="Arial" charset="0"/>
                <a:cs typeface="Arial" charset="0"/>
                <a:sym typeface="Georgia"/>
              </a:rPr>
              <a:t>LDA</a:t>
            </a:r>
            <a:r>
              <a:rPr lang="en-US" sz="2800" dirty="0">
                <a:latin typeface="Arial" charset="0"/>
                <a:ea typeface="Arial" charset="0"/>
                <a:cs typeface="Arial" charset="0"/>
                <a:sym typeface="Georgia"/>
              </a:rPr>
              <a:t> or </a:t>
            </a:r>
            <a:r>
              <a:rPr lang="en-US" sz="2800" b="1" dirty="0">
                <a:latin typeface="Arial" charset="0"/>
                <a:ea typeface="Arial" charset="0"/>
                <a:cs typeface="Arial" charset="0"/>
                <a:sym typeface="Georgia"/>
              </a:rPr>
              <a:t>Latent </a:t>
            </a:r>
            <a:r>
              <a:rPr lang="en-US" sz="2800" b="1" dirty="0" err="1">
                <a:latin typeface="Arial" charset="0"/>
                <a:ea typeface="Arial" charset="0"/>
                <a:cs typeface="Arial" charset="0"/>
                <a:sym typeface="Georgia"/>
              </a:rPr>
              <a:t>Dirichlet</a:t>
            </a:r>
            <a:r>
              <a:rPr lang="en-US" sz="2800" b="1" dirty="0">
                <a:latin typeface="Arial" charset="0"/>
                <a:ea typeface="Arial" charset="0"/>
                <a:cs typeface="Arial" charset="0"/>
                <a:sym typeface="Georgia"/>
              </a:rPr>
              <a:t> Allocation</a:t>
            </a:r>
            <a:r>
              <a:rPr lang="en-US" sz="2800" dirty="0">
                <a:latin typeface="Arial" charset="0"/>
                <a:ea typeface="Arial" charset="0"/>
                <a:cs typeface="Arial" charset="0"/>
                <a:sym typeface="Georgia"/>
              </a:rPr>
              <a:t>) take this concept further and generate more structure around the documents.</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Instead of just replacing correlated columns, we create clusters of common words and generate probability distributions to explicitly state how related words are.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601"/>
        <p:cNvGrpSpPr/>
        <p:nvPr/>
      </p:nvGrpSpPr>
      <p:grpSpPr>
        <a:xfrm>
          <a:off x="0" y="0"/>
          <a:ext cx="0" cy="0"/>
          <a:chOff x="0" y="0"/>
          <a:chExt cx="0" cy="0"/>
        </a:xfrm>
      </p:grpSpPr>
      <p:sp>
        <p:nvSpPr>
          <p:cNvPr id="602" name="Shape 60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
        <p:nvSpPr>
          <p:cNvPr id="603" name="Shape 60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To understand this better, let’s imagine a new way to generate text:</a:t>
            </a:r>
          </a:p>
          <a:p>
            <a:pPr marR="0" lvl="0" algn="l" rtl="0">
              <a:spcBef>
                <a:spcPts val="0"/>
              </a:spcBef>
              <a:buNone/>
            </a:pPr>
            <a:endParaRPr sz="2800" dirty="0">
              <a:latin typeface="Arial" charset="0"/>
              <a:ea typeface="Arial" charset="0"/>
              <a:cs typeface="Arial" charset="0"/>
              <a:sym typeface="Georgia"/>
            </a:endParaRPr>
          </a:p>
          <a:p>
            <a:pPr marR="0" lvl="1" algn="l" rtl="0">
              <a:lnSpc>
                <a:spcPct val="150000"/>
              </a:lnSpc>
              <a:spcBef>
                <a:spcPts val="0"/>
              </a:spcBef>
              <a:buSzPct val="100000"/>
              <a:buFont typeface="Georgia"/>
              <a:buAutoNum type="alphaLcPeriod"/>
            </a:pPr>
            <a:r>
              <a:rPr lang="en-US" sz="2800" dirty="0">
                <a:latin typeface="Arial" charset="0"/>
                <a:ea typeface="Arial" charset="0"/>
                <a:cs typeface="Arial" charset="0"/>
                <a:sym typeface="Georgia"/>
              </a:rPr>
              <a:t>Start writing a document</a:t>
            </a:r>
          </a:p>
          <a:p>
            <a:pPr marR="0" lvl="2" algn="l" rtl="0">
              <a:lnSpc>
                <a:spcPct val="150000"/>
              </a:lnSpc>
              <a:spcBef>
                <a:spcPts val="0"/>
              </a:spcBef>
              <a:buSzPct val="100000"/>
              <a:buFont typeface="Georgia"/>
              <a:buAutoNum type="romanLcPeriod"/>
            </a:pPr>
            <a:r>
              <a:rPr lang="en-US" sz="2800" dirty="0">
                <a:latin typeface="Arial" charset="0"/>
                <a:ea typeface="Arial" charset="0"/>
                <a:cs typeface="Arial" charset="0"/>
                <a:sym typeface="Georgia"/>
              </a:rPr>
              <a:t>Choose a topic (sports, news, science).</a:t>
            </a:r>
          </a:p>
          <a:p>
            <a:pPr marR="0" lvl="2" algn="l" rtl="0">
              <a:lnSpc>
                <a:spcPct val="150000"/>
              </a:lnSpc>
              <a:spcBef>
                <a:spcPts val="0"/>
              </a:spcBef>
              <a:buSzPct val="100000"/>
              <a:buFont typeface="Georgia"/>
              <a:buAutoNum type="romanLcPeriod"/>
            </a:pPr>
            <a:r>
              <a:rPr lang="en-US" sz="2800" dirty="0">
                <a:latin typeface="Arial" charset="0"/>
                <a:ea typeface="Arial" charset="0"/>
                <a:cs typeface="Arial" charset="0"/>
                <a:sym typeface="Georgia"/>
              </a:rPr>
              <a:t>Choose a random word from that topic.</a:t>
            </a:r>
          </a:p>
          <a:p>
            <a:pPr marR="0" lvl="2" algn="l" rtl="0">
              <a:lnSpc>
                <a:spcPct val="150000"/>
              </a:lnSpc>
              <a:spcBef>
                <a:spcPts val="0"/>
              </a:spcBef>
              <a:buSzPct val="100000"/>
              <a:buFont typeface="Georgia"/>
              <a:buAutoNum type="romanLcPeriod"/>
            </a:pPr>
            <a:r>
              <a:rPr lang="en-US" sz="2800" dirty="0">
                <a:latin typeface="Arial" charset="0"/>
                <a:ea typeface="Arial" charset="0"/>
                <a:cs typeface="Arial" charset="0"/>
                <a:sym typeface="Georgia"/>
              </a:rPr>
              <a:t>Repeat.</a:t>
            </a:r>
          </a:p>
          <a:p>
            <a:pPr marR="0" lvl="1" algn="l" rtl="0">
              <a:lnSpc>
                <a:spcPct val="100000"/>
              </a:lnSpc>
              <a:spcBef>
                <a:spcPts val="0"/>
              </a:spcBef>
              <a:buSzPct val="100000"/>
              <a:buFont typeface="Georgia"/>
              <a:buAutoNum type="alphaLcPeriod"/>
            </a:pPr>
            <a:r>
              <a:rPr lang="en-US" sz="2800" dirty="0">
                <a:latin typeface="Arial" charset="0"/>
                <a:ea typeface="Arial" charset="0"/>
                <a:cs typeface="Arial" charset="0"/>
                <a:sym typeface="Georgia"/>
              </a:rPr>
              <a:t>Repeat for the next document.</a:t>
            </a:r>
          </a:p>
          <a:p>
            <a:pPr marR="0" lvl="0" algn="l" rtl="0">
              <a:spcBef>
                <a:spcPts val="0"/>
              </a:spcBef>
              <a:buNone/>
            </a:pPr>
            <a:endParaRPr sz="2800" dirty="0">
              <a:latin typeface="Arial" charset="0"/>
              <a:ea typeface="Arial" charset="0"/>
              <a:cs typeface="Arial" charset="0"/>
              <a:sym typeface="Georgi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Shape 60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
        <p:nvSpPr>
          <p:cNvPr id="609" name="Shape 60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This ‘model’ of text is assuming that each document is some </a:t>
            </a:r>
            <a:r>
              <a:rPr lang="en-US" sz="2800" i="1" dirty="0">
                <a:latin typeface="Arial" charset="0"/>
                <a:ea typeface="Arial" charset="0"/>
                <a:cs typeface="Arial" charset="0"/>
                <a:sym typeface="Georgia"/>
              </a:rPr>
              <a:t>mixture</a:t>
            </a:r>
            <a:r>
              <a:rPr lang="en-US" sz="2800" dirty="0">
                <a:latin typeface="Arial" charset="0"/>
                <a:ea typeface="Arial" charset="0"/>
                <a:cs typeface="Arial" charset="0"/>
                <a:sym typeface="Georgia"/>
              </a:rPr>
              <a:t> of topics.</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It may be mostly science but may contain some business information.</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 </a:t>
            </a:r>
            <a:r>
              <a:rPr lang="en-US" sz="2800" i="1" dirty="0">
                <a:latin typeface="Arial" charset="0"/>
                <a:ea typeface="Arial" charset="0"/>
                <a:cs typeface="Arial" charset="0"/>
                <a:sym typeface="Georgia"/>
              </a:rPr>
              <a:t>latent</a:t>
            </a:r>
            <a:r>
              <a:rPr lang="en-US" sz="2800" dirty="0">
                <a:latin typeface="Arial" charset="0"/>
                <a:ea typeface="Arial" charset="0"/>
                <a:cs typeface="Arial" charset="0"/>
                <a:sym typeface="Georgia"/>
              </a:rPr>
              <a:t> structure we want to uncover are the topics (or concepts) that generate that text.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Shape 61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i="1" dirty="0">
                <a:latin typeface="Arial" charset="0"/>
                <a:ea typeface="Arial" charset="0"/>
                <a:cs typeface="Arial" charset="0"/>
                <a:sym typeface="Georgia"/>
              </a:rPr>
              <a:t>Latent </a:t>
            </a:r>
            <a:r>
              <a:rPr lang="en-US" sz="2800" i="1" dirty="0" err="1">
                <a:latin typeface="Arial" charset="0"/>
                <a:ea typeface="Arial" charset="0"/>
                <a:cs typeface="Arial" charset="0"/>
                <a:sym typeface="Georgia"/>
              </a:rPr>
              <a:t>Dirichlet</a:t>
            </a:r>
            <a:r>
              <a:rPr lang="en-US" sz="2800" i="1" dirty="0">
                <a:latin typeface="Arial" charset="0"/>
                <a:ea typeface="Arial" charset="0"/>
                <a:cs typeface="Arial" charset="0"/>
                <a:sym typeface="Georgia"/>
              </a:rPr>
              <a:t> Allocation</a:t>
            </a:r>
            <a:r>
              <a:rPr lang="en-US" sz="2800" dirty="0">
                <a:latin typeface="Arial" charset="0"/>
                <a:ea typeface="Arial" charset="0"/>
                <a:cs typeface="Arial" charset="0"/>
                <a:sym typeface="Georgia"/>
              </a:rPr>
              <a:t> is a model that assumes this is the way text is generated and then attempts to learn two things:</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buAutoNum type="alphaLcPeriod"/>
            </a:pPr>
            <a:r>
              <a:rPr lang="en-US" sz="2800" dirty="0">
                <a:latin typeface="Arial" charset="0"/>
                <a:ea typeface="Arial" charset="0"/>
                <a:cs typeface="Arial" charset="0"/>
                <a:sym typeface="Georgia"/>
              </a:rPr>
              <a:t>The word distribution of each topic</a:t>
            </a:r>
          </a:p>
          <a:p>
            <a:pPr marR="0" lvl="1" algn="l" rtl="0">
              <a:spcBef>
                <a:spcPts val="0"/>
              </a:spcBef>
              <a:buSzPct val="100000"/>
              <a:buFont typeface="Georgia"/>
              <a:buAutoNum type="alphaLcPeriod"/>
            </a:pPr>
            <a:endParaRPr lang="en-US" sz="2800" dirty="0">
              <a:latin typeface="Arial" charset="0"/>
              <a:ea typeface="Arial" charset="0"/>
              <a:cs typeface="Arial" charset="0"/>
              <a:sym typeface="Georgia"/>
            </a:endParaRPr>
          </a:p>
          <a:p>
            <a:pPr marR="0" lvl="1" algn="l" rtl="0">
              <a:spcBef>
                <a:spcPts val="0"/>
              </a:spcBef>
              <a:buSzPct val="100000"/>
              <a:buFont typeface="Georgia"/>
              <a:buAutoNum type="alphaLcPeriod"/>
            </a:pPr>
            <a:r>
              <a:rPr lang="en-US" sz="2800" dirty="0" smtClean="0">
                <a:latin typeface="Arial" charset="0"/>
                <a:ea typeface="Arial" charset="0"/>
                <a:cs typeface="Arial" charset="0"/>
                <a:sym typeface="Georgia"/>
              </a:rPr>
              <a:t>The </a:t>
            </a:r>
            <a:r>
              <a:rPr lang="en-US" sz="2800" dirty="0">
                <a:latin typeface="Arial" charset="0"/>
                <a:ea typeface="Arial" charset="0"/>
                <a:cs typeface="Arial" charset="0"/>
                <a:sym typeface="Georgia"/>
              </a:rPr>
              <a:t>topic distribution of each document.</a:t>
            </a:r>
          </a:p>
        </p:txBody>
      </p:sp>
      <p:sp>
        <p:nvSpPr>
          <p:cNvPr id="615" name="Shape 61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Shape 62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pic>
        <p:nvPicPr>
          <p:cNvPr id="621" name="Shape 621"/>
          <p:cNvPicPr preferRelativeResize="0"/>
          <p:nvPr/>
        </p:nvPicPr>
        <p:blipFill>
          <a:blip r:embed="rId3">
            <a:alphaModFix/>
          </a:blip>
          <a:stretch>
            <a:fillRect/>
          </a:stretch>
        </p:blipFill>
        <p:spPr>
          <a:xfrm>
            <a:off x="1094987" y="1258549"/>
            <a:ext cx="10814824" cy="59979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90" name="Shape 59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PCA helps reduce the feature space into fewer dimensions.</a:t>
            </a:r>
          </a:p>
        </p:txBody>
      </p:sp>
      <p:pic>
        <p:nvPicPr>
          <p:cNvPr id="591" name="Shape 591"/>
          <p:cNvPicPr preferRelativeResize="0"/>
          <p:nvPr/>
        </p:nvPicPr>
        <p:blipFill>
          <a:blip r:embed="rId3">
            <a:alphaModFix/>
          </a:blip>
          <a:stretch>
            <a:fillRect/>
          </a:stretch>
        </p:blipFill>
        <p:spPr>
          <a:xfrm>
            <a:off x="765937" y="2314471"/>
            <a:ext cx="11472925" cy="4550878"/>
          </a:xfrm>
          <a:prstGeom prst="rect">
            <a:avLst/>
          </a:prstGeom>
          <a:noFill/>
          <a:ln>
            <a:noFill/>
          </a:ln>
        </p:spPr>
      </p:pic>
    </p:spTree>
    <p:extLst>
      <p:ext uri="{BB962C8B-B14F-4D97-AF65-F5344CB8AC3E}">
        <p14:creationId xmlns:p14="http://schemas.microsoft.com/office/powerpoint/2010/main" val="1175488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body" idx="1"/>
          </p:nvPr>
        </p:nvSpPr>
        <p:spPr>
          <a:xfrm>
            <a:off x="635002" y="1292775"/>
            <a:ext cx="5971499" cy="54365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Clr>
                <a:srgbClr val="000000"/>
              </a:buClr>
              <a:buSzPct val="100000"/>
              <a:buFont typeface="Georgia"/>
              <a:buChar char="‣"/>
            </a:pPr>
            <a:r>
              <a:rPr lang="en-US" sz="2800" dirty="0">
                <a:latin typeface="Arial" charset="0"/>
                <a:ea typeface="Arial" charset="0"/>
                <a:cs typeface="Arial" charset="0"/>
                <a:sym typeface="Georgia"/>
              </a:rPr>
              <a:t>The </a:t>
            </a:r>
            <a:r>
              <a:rPr lang="en-US" sz="2800" i="1" dirty="0">
                <a:latin typeface="Arial" charset="0"/>
                <a:ea typeface="Arial" charset="0"/>
                <a:cs typeface="Arial" charset="0"/>
                <a:sym typeface="Georgia"/>
              </a:rPr>
              <a:t>word distribution</a:t>
            </a:r>
            <a:r>
              <a:rPr lang="en-US" sz="2800" dirty="0">
                <a:latin typeface="Arial" charset="0"/>
                <a:ea typeface="Arial" charset="0"/>
                <a:cs typeface="Arial" charset="0"/>
                <a:sym typeface="Georgia"/>
              </a:rPr>
              <a:t> is a multinomial distribution of each topic representing what words are most likely from that topic.</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p:txBody>
      </p:sp>
      <p:sp>
        <p:nvSpPr>
          <p:cNvPr id="627" name="Shape 62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pic>
        <p:nvPicPr>
          <p:cNvPr id="628" name="Shape 628"/>
          <p:cNvPicPr preferRelativeResize="0"/>
          <p:nvPr/>
        </p:nvPicPr>
        <p:blipFill>
          <a:blip r:embed="rId3">
            <a:alphaModFix/>
          </a:blip>
          <a:stretch>
            <a:fillRect/>
          </a:stretch>
        </p:blipFill>
        <p:spPr>
          <a:xfrm>
            <a:off x="6262787" y="1330847"/>
            <a:ext cx="6107023" cy="4557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example, let’s say we have three topics: sports, business, and science.</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each topic, we uncover the most likely words to come from them:</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lvl="0" algn="ctr" rtl="0">
              <a:lnSpc>
                <a:spcPct val="100000"/>
              </a:lnSpc>
              <a:spcBef>
                <a:spcPts val="0"/>
              </a:spcBef>
              <a:spcAft>
                <a:spcPts val="1200"/>
              </a:spcAft>
              <a:buNone/>
            </a:pPr>
            <a:r>
              <a:rPr lang="en-US" sz="1800" dirty="0">
                <a:solidFill>
                  <a:srgbClr val="333333"/>
                </a:solidFill>
                <a:highlight>
                  <a:srgbClr val="F7F7F7"/>
                </a:highlight>
                <a:latin typeface="Arial" charset="0"/>
                <a:ea typeface="Arial" charset="0"/>
                <a:cs typeface="Arial" charset="0"/>
                <a:sym typeface="Consolas"/>
              </a:rPr>
              <a:t>sports: [football: 0.3, basketball: 0.2, baseball: 0.2, touchdown: 0.02 ... genetics: 0.0001]</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science: [genetics: 0.2, drug: 0.2, ... baseball: 0.0001]</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business: [stocks: 0.1, </a:t>
            </a:r>
            <a:r>
              <a:rPr lang="en-US" sz="1800" dirty="0" err="1">
                <a:solidFill>
                  <a:srgbClr val="333333"/>
                </a:solidFill>
                <a:highlight>
                  <a:srgbClr val="F7F7F7"/>
                </a:highlight>
                <a:latin typeface="Arial" charset="0"/>
                <a:ea typeface="Arial" charset="0"/>
                <a:cs typeface="Arial" charset="0"/>
                <a:sym typeface="Consolas"/>
              </a:rPr>
              <a:t>ipo</a:t>
            </a:r>
            <a:r>
              <a:rPr lang="en-US" sz="1800" dirty="0">
                <a:solidFill>
                  <a:srgbClr val="333333"/>
                </a:solidFill>
                <a:highlight>
                  <a:srgbClr val="F7F7F7"/>
                </a:highlight>
                <a:latin typeface="Arial" charset="0"/>
                <a:ea typeface="Arial" charset="0"/>
                <a:cs typeface="Arial" charset="0"/>
                <a:sym typeface="Consolas"/>
              </a:rPr>
              <a:t>: 0.08,  ... baseball: 0.0001]</a:t>
            </a:r>
          </a:p>
          <a:p>
            <a:pPr lvl="0" algn="ctr" rtl="0">
              <a:lnSpc>
                <a:spcPct val="100000"/>
              </a:lnSpc>
              <a:spcBef>
                <a:spcPts val="0"/>
              </a:spcBef>
              <a:spcAft>
                <a:spcPts val="1200"/>
              </a:spcAft>
              <a:buNone/>
            </a:pPr>
            <a:endParaRPr sz="600" dirty="0">
              <a:solidFill>
                <a:srgbClr val="333333"/>
              </a:solidFill>
              <a:highlight>
                <a:srgbClr val="F7F7F7"/>
              </a:highlight>
              <a:latin typeface="Arial" charset="0"/>
              <a:ea typeface="Arial" charset="0"/>
              <a:cs typeface="Arial" charset="0"/>
              <a:sym typeface="Consolas"/>
            </a:endParaRPr>
          </a:p>
          <a:p>
            <a:pPr marL="203200" lvl="0" indent="-256540" rtl="0">
              <a:spcBef>
                <a:spcPts val="0"/>
              </a:spcBef>
              <a:buClr>
                <a:schemeClr val="dk1"/>
              </a:buClr>
              <a:buSzPct val="100000"/>
              <a:buFont typeface="Georgia"/>
              <a:buChar char="‣"/>
            </a:pPr>
            <a:r>
              <a:rPr lang="en-US" sz="2800" dirty="0">
                <a:solidFill>
                  <a:schemeClr val="dk1"/>
                </a:solidFill>
                <a:latin typeface="Arial" charset="0"/>
                <a:ea typeface="Arial" charset="0"/>
                <a:cs typeface="Arial" charset="0"/>
                <a:sym typeface="Georgia"/>
              </a:rPr>
              <a:t>For each word and topic pair, we learn some probability:</a:t>
            </a:r>
            <a:br>
              <a:rPr lang="en-US" sz="2800" dirty="0">
                <a:solidFill>
                  <a:schemeClr val="dk1"/>
                </a:solidFill>
                <a:latin typeface="Arial" charset="0"/>
                <a:ea typeface="Arial" charset="0"/>
                <a:cs typeface="Arial" charset="0"/>
                <a:sym typeface="Georgia"/>
              </a:rPr>
            </a:br>
            <a:r>
              <a:rPr lang="en-US" sz="2800" dirty="0">
                <a:solidFill>
                  <a:schemeClr val="dk1"/>
                </a:solidFill>
                <a:latin typeface="Arial" charset="0"/>
                <a:ea typeface="Arial" charset="0"/>
                <a:cs typeface="Arial" charset="0"/>
                <a:sym typeface="Georgia"/>
              </a:rPr>
              <a:t> </a:t>
            </a:r>
            <a:r>
              <a:rPr lang="en-US" sz="2800" dirty="0">
                <a:solidFill>
                  <a:schemeClr val="dk1"/>
                </a:solidFill>
                <a:latin typeface="Arial" charset="0"/>
                <a:ea typeface="Arial" charset="0"/>
                <a:cs typeface="Arial" charset="0"/>
                <a:sym typeface="Consolas"/>
              </a:rPr>
              <a:t>P(</a:t>
            </a:r>
            <a:r>
              <a:rPr lang="en-US" sz="2800" dirty="0" err="1">
                <a:solidFill>
                  <a:schemeClr val="dk1"/>
                </a:solidFill>
                <a:latin typeface="Arial" charset="0"/>
                <a:ea typeface="Arial" charset="0"/>
                <a:cs typeface="Arial" charset="0"/>
                <a:sym typeface="Consolas"/>
              </a:rPr>
              <a:t>word|topic</a:t>
            </a:r>
            <a:r>
              <a:rPr lang="en-US" sz="2800" dirty="0">
                <a:solidFill>
                  <a:schemeClr val="dk1"/>
                </a:solidFill>
                <a:latin typeface="Arial" charset="0"/>
                <a:ea typeface="Arial" charset="0"/>
                <a:cs typeface="Arial" charset="0"/>
                <a:sym typeface="Consolas"/>
              </a:rPr>
              <a:t>)</a:t>
            </a:r>
            <a:r>
              <a:rPr lang="en-US" sz="2800" dirty="0">
                <a:solidFill>
                  <a:schemeClr val="dk1"/>
                </a:solidFill>
                <a:latin typeface="Arial" charset="0"/>
                <a:ea typeface="Arial" charset="0"/>
                <a:cs typeface="Arial" charset="0"/>
                <a:sym typeface="Georgia"/>
              </a:rPr>
              <a:t>.</a:t>
            </a:r>
          </a:p>
        </p:txBody>
      </p:sp>
      <p:sp>
        <p:nvSpPr>
          <p:cNvPr id="634" name="Shape 63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The </a:t>
            </a:r>
            <a:r>
              <a:rPr lang="en-US" sz="2800" i="1" dirty="0">
                <a:latin typeface="Arial" charset="0"/>
                <a:ea typeface="Arial" charset="0"/>
                <a:cs typeface="Arial" charset="0"/>
                <a:sym typeface="Georgia"/>
              </a:rPr>
              <a:t>topic distribution</a:t>
            </a:r>
            <a:r>
              <a:rPr lang="en-US" sz="2800" dirty="0">
                <a:latin typeface="Arial" charset="0"/>
                <a:ea typeface="Arial" charset="0"/>
                <a:cs typeface="Arial" charset="0"/>
                <a:sym typeface="Georgia"/>
              </a:rPr>
              <a:t> is a multinomial distribution for each document representing what topics are most likely to appear in that document.</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all our of sample documents, we have a distribution over {sports, science, business}.</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lvl="0" algn="ctr" rtl="0">
              <a:lnSpc>
                <a:spcPct val="150000"/>
              </a:lnSpc>
              <a:spcBef>
                <a:spcPts val="0"/>
              </a:spcBef>
              <a:spcAft>
                <a:spcPts val="1200"/>
              </a:spcAft>
              <a:buNone/>
            </a:pPr>
            <a:r>
              <a:rPr lang="en-US" sz="1800" dirty="0">
                <a:solidFill>
                  <a:srgbClr val="333333"/>
                </a:solidFill>
                <a:highlight>
                  <a:srgbClr val="F7F7F7"/>
                </a:highlight>
                <a:latin typeface="Arial" charset="0"/>
                <a:ea typeface="Arial" charset="0"/>
                <a:cs typeface="Arial" charset="0"/>
                <a:sym typeface="Consolas"/>
              </a:rPr>
              <a:t>ESPN article: [sports: 0.8, business: 0.2, science: 0.0]</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Bloomberg article: [business: 0.7, science: 0.2, sports: 0.1]</a:t>
            </a:r>
          </a:p>
          <a:p>
            <a:pPr lvl="0" algn="ctr" rtl="0">
              <a:lnSpc>
                <a:spcPct val="100000"/>
              </a:lnSpc>
              <a:spcBef>
                <a:spcPts val="0"/>
              </a:spcBef>
              <a:spcAft>
                <a:spcPts val="1200"/>
              </a:spcAft>
              <a:buNone/>
            </a:pPr>
            <a:endParaRPr sz="600" dirty="0">
              <a:solidFill>
                <a:srgbClr val="333333"/>
              </a:solidFill>
              <a:highlight>
                <a:srgbClr val="F7F7F7"/>
              </a:highlight>
              <a:latin typeface="Arial" charset="0"/>
              <a:ea typeface="Arial" charset="0"/>
              <a:cs typeface="Arial" charset="0"/>
              <a:sym typeface="Consolas"/>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each topic and document pair, we learn some probability, </a:t>
            </a:r>
            <a:r>
              <a:rPr lang="en-US" sz="2800" dirty="0">
                <a:latin typeface="Arial" charset="0"/>
                <a:ea typeface="Arial" charset="0"/>
                <a:cs typeface="Arial" charset="0"/>
                <a:sym typeface="Consolas"/>
              </a:rPr>
              <a:t>P(</a:t>
            </a:r>
            <a:r>
              <a:rPr lang="en-US" sz="2800" dirty="0" err="1">
                <a:latin typeface="Arial" charset="0"/>
                <a:ea typeface="Arial" charset="0"/>
                <a:cs typeface="Arial" charset="0"/>
                <a:sym typeface="Consolas"/>
              </a:rPr>
              <a:t>topic|document</a:t>
            </a:r>
            <a:r>
              <a:rPr lang="en-US" sz="2800" dirty="0">
                <a:latin typeface="Arial" charset="0"/>
                <a:ea typeface="Arial" charset="0"/>
                <a:cs typeface="Arial" charset="0"/>
                <a:sym typeface="Consolas"/>
              </a:rPr>
              <a:t>)</a:t>
            </a:r>
            <a:r>
              <a:rPr lang="en-US" sz="2800" dirty="0">
                <a:latin typeface="Arial" charset="0"/>
                <a:ea typeface="Arial" charset="0"/>
                <a:cs typeface="Arial" charset="0"/>
                <a:sym typeface="Georgia"/>
              </a:rPr>
              <a:t>.</a:t>
            </a:r>
          </a:p>
        </p:txBody>
      </p:sp>
      <p:sp>
        <p:nvSpPr>
          <p:cNvPr id="640" name="Shape 64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Shape 64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pic>
        <p:nvPicPr>
          <p:cNvPr id="646" name="Shape 646"/>
          <p:cNvPicPr preferRelativeResize="0"/>
          <p:nvPr/>
        </p:nvPicPr>
        <p:blipFill>
          <a:blip r:embed="rId3">
            <a:alphaModFix/>
          </a:blip>
          <a:stretch>
            <a:fillRect/>
          </a:stretch>
        </p:blipFill>
        <p:spPr>
          <a:xfrm>
            <a:off x="634999" y="1392100"/>
            <a:ext cx="11734798" cy="558510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Shape 65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Topic models are useful for organizing a collection of documents and uncovering the main underlying concepts.</a:t>
            </a:r>
          </a:p>
          <a:p>
            <a:pPr marR="0" lvl="0" algn="l" rtl="0">
              <a:lnSpc>
                <a:spcPct val="100000"/>
              </a:lnSpc>
              <a:spcBef>
                <a:spcPts val="0"/>
              </a:spcBef>
              <a:spcAft>
                <a:spcPts val="0"/>
              </a:spcAft>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There are many variants that attempt to add even more structure to the ‘model’:</a:t>
            </a:r>
          </a:p>
          <a:p>
            <a:pPr marR="0" lvl="0" algn="l" rtl="0">
              <a:lnSpc>
                <a:spcPct val="100000"/>
              </a:lnSpc>
              <a:spcBef>
                <a:spcPts val="0"/>
              </a:spcBef>
              <a:spcAft>
                <a:spcPts val="0"/>
              </a:spcAft>
              <a:buNone/>
            </a:pPr>
            <a:endParaRPr>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buAutoNum type="alphaLcPeriod"/>
            </a:pPr>
            <a:r>
              <a:rPr lang="en-US" sz="2800">
                <a:latin typeface="Arial" charset="0"/>
                <a:ea typeface="Arial" charset="0"/>
                <a:cs typeface="Arial" charset="0"/>
                <a:sym typeface="Georgia"/>
              </a:rPr>
              <a:t>Supervised topic models guide the process with pre-decided topics.</a:t>
            </a:r>
          </a:p>
          <a:p>
            <a:pPr marR="0" lvl="0" algn="l" rtl="0">
              <a:lnSpc>
                <a:spcPct val="100000"/>
              </a:lnSpc>
              <a:spcBef>
                <a:spcPts val="0"/>
              </a:spcBef>
              <a:spcAft>
                <a:spcPts val="0"/>
              </a:spcAft>
              <a:buNone/>
            </a:pPr>
            <a:endParaRPr>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buAutoNum type="alphaLcPeriod"/>
            </a:pPr>
            <a:r>
              <a:rPr lang="en-US" sz="2800">
                <a:latin typeface="Arial" charset="0"/>
                <a:ea typeface="Arial" charset="0"/>
                <a:cs typeface="Arial" charset="0"/>
                <a:sym typeface="Georgia"/>
              </a:rPr>
              <a:t>Position-dependent topic models ignore which words occur in which document and instead focus on </a:t>
            </a:r>
            <a:r>
              <a:rPr lang="en-US" sz="2800" i="1">
                <a:latin typeface="Arial" charset="0"/>
                <a:ea typeface="Arial" charset="0"/>
                <a:cs typeface="Arial" charset="0"/>
                <a:sym typeface="Georgia"/>
              </a:rPr>
              <a:t>where</a:t>
            </a:r>
            <a:r>
              <a:rPr lang="en-US" sz="2800">
                <a:latin typeface="Arial" charset="0"/>
                <a:ea typeface="Arial" charset="0"/>
                <a:cs typeface="Arial" charset="0"/>
                <a:sym typeface="Georgia"/>
              </a:rPr>
              <a:t> they occur.</a:t>
            </a:r>
          </a:p>
          <a:p>
            <a:pPr marR="0" lvl="0" algn="l" rtl="0">
              <a:lnSpc>
                <a:spcPct val="100000"/>
              </a:lnSpc>
              <a:spcBef>
                <a:spcPts val="0"/>
              </a:spcBef>
              <a:spcAft>
                <a:spcPts val="0"/>
              </a:spcAft>
              <a:buNone/>
            </a:pPr>
            <a:endParaRPr>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buAutoNum type="alphaLcPeriod"/>
            </a:pPr>
            <a:r>
              <a:rPr lang="en-US" sz="2800">
                <a:latin typeface="Arial" charset="0"/>
                <a:ea typeface="Arial" charset="0"/>
                <a:cs typeface="Arial" charset="0"/>
                <a:sym typeface="Georgia"/>
              </a:rPr>
              <a:t>Variable number topic models test different numbers of topics to find the best model.</a:t>
            </a:r>
          </a:p>
        </p:txBody>
      </p:sp>
      <p:sp>
        <p:nvSpPr>
          <p:cNvPr id="652" name="Shape 65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Shape 657"/>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ACTIVITY:  KNOWLEDGE CHECK</a:t>
            </a:r>
          </a:p>
        </p:txBody>
      </p:sp>
      <p:pic>
        <p:nvPicPr>
          <p:cNvPr id="658" name="Shape 658"/>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659" name="Shape 659"/>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660" name="Shape 660"/>
          <p:cNvSpPr/>
          <p:nvPr/>
        </p:nvSpPr>
        <p:spPr>
          <a:xfrm>
            <a:off x="2961475" y="2224349"/>
            <a:ext cx="9174599" cy="3010199"/>
          </a:xfrm>
          <a:prstGeom prst="rect">
            <a:avLst/>
          </a:prstGeom>
          <a:noFill/>
          <a:ln>
            <a:noFill/>
          </a:ln>
        </p:spPr>
        <p:txBody>
          <a:bodyPr lIns="50800" tIns="50800" rIns="50800" bIns="50800" anchor="ctr" anchorCtr="0">
            <a:noAutofit/>
          </a:bodyPr>
          <a:lstStyle/>
          <a:p>
            <a:pPr marL="457200" lvl="0" indent="-342900" rtl="0">
              <a:spcBef>
                <a:spcPts val="0"/>
              </a:spcBef>
              <a:buClr>
                <a:schemeClr val="dk1"/>
              </a:buClr>
              <a:buSzPct val="100000"/>
              <a:buFont typeface="Georgia"/>
              <a:buAutoNum type="arabicPeriod"/>
            </a:pPr>
            <a:r>
              <a:rPr lang="en-US" sz="1800">
                <a:solidFill>
                  <a:schemeClr val="dk1"/>
                </a:solidFill>
                <a:latin typeface="Arial" charset="0"/>
                <a:ea typeface="Arial" charset="0"/>
                <a:cs typeface="Arial" charset="0"/>
                <a:sym typeface="Georgia"/>
              </a:rPr>
              <a:t>Take any recent news article and brainstorm which three topics this story is most likely to be made up of.</a:t>
            </a:r>
            <a:br>
              <a:rPr lang="en-US" sz="1800">
                <a:solidFill>
                  <a:schemeClr val="dk1"/>
                </a:solidFill>
                <a:latin typeface="Arial" charset="0"/>
                <a:ea typeface="Arial" charset="0"/>
                <a:cs typeface="Arial" charset="0"/>
                <a:sym typeface="Georgia"/>
              </a:rPr>
            </a:br>
            <a:endParaRPr lang="en-US" sz="1800">
              <a:solidFill>
                <a:schemeClr val="dk1"/>
              </a:solidFill>
              <a:latin typeface="Arial" charset="0"/>
              <a:ea typeface="Arial" charset="0"/>
              <a:cs typeface="Arial" charset="0"/>
              <a:sym typeface="Georgia"/>
            </a:endParaRPr>
          </a:p>
          <a:p>
            <a:pPr marL="457200" lvl="0" indent="-342900" rtl="0">
              <a:spcBef>
                <a:spcPts val="0"/>
              </a:spcBef>
              <a:buClr>
                <a:schemeClr val="dk1"/>
              </a:buClr>
              <a:buSzPct val="100000"/>
              <a:buFont typeface="Georgia"/>
              <a:buAutoNum type="arabicPeriod"/>
            </a:pPr>
            <a:r>
              <a:rPr lang="en-US" sz="1800">
                <a:solidFill>
                  <a:schemeClr val="dk1"/>
                </a:solidFill>
                <a:latin typeface="Arial" charset="0"/>
                <a:ea typeface="Arial" charset="0"/>
                <a:cs typeface="Arial" charset="0"/>
                <a:sym typeface="Georgia"/>
              </a:rPr>
              <a:t>Next, brainstorm which words are most likely derived from which of those three topics.</a:t>
            </a:r>
          </a:p>
        </p:txBody>
      </p:sp>
      <p:sp>
        <p:nvSpPr>
          <p:cNvPr id="661" name="Shape 661"/>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Arial" charset="0"/>
                <a:ea typeface="Arial" charset="0"/>
                <a:cs typeface="Arial" charset="0"/>
                <a:sym typeface="Georgia"/>
              </a:rPr>
              <a:t>Topics and word-topic pairs</a:t>
            </a:r>
          </a:p>
        </p:txBody>
      </p:sp>
      <p:sp>
        <p:nvSpPr>
          <p:cNvPr id="662" name="Shape 662"/>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charset="0"/>
                <a:ea typeface="Arial" charset="0"/>
                <a:cs typeface="Arial" charset="0"/>
                <a:sym typeface="Oswald"/>
              </a:rPr>
              <a:t>DELIVERABLE</a:t>
            </a:r>
          </a:p>
        </p:txBody>
      </p:sp>
      <p:sp>
        <p:nvSpPr>
          <p:cNvPr id="663" name="Shape 663"/>
          <p:cNvSpPr/>
          <p:nvPr/>
        </p:nvSpPr>
        <p:spPr>
          <a:xfrm>
            <a:off x="2989800" y="1776150"/>
            <a:ext cx="95763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dirty="0">
                <a:latin typeface="Arial" charset="0"/>
                <a:ea typeface="Arial" charset="0"/>
                <a:cs typeface="Arial" charset="0"/>
                <a:sym typeface="Oswald"/>
              </a:rPr>
              <a:t>ANSWER THE FOLLOWING QUESTIONS</a:t>
            </a:r>
          </a:p>
        </p:txBody>
      </p:sp>
      <p:cxnSp>
        <p:nvCxnSpPr>
          <p:cNvPr id="664" name="Shape 664"/>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Shape 66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DEMO	</a:t>
            </a:r>
          </a:p>
        </p:txBody>
      </p:sp>
      <p:sp>
        <p:nvSpPr>
          <p:cNvPr id="670" name="Shape 670"/>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LDA IN GENSIM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Shape 675"/>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err="1">
                <a:latin typeface="Arial" charset="0"/>
                <a:ea typeface="Arial" charset="0"/>
                <a:cs typeface="Arial" charset="0"/>
                <a:sym typeface="Consolas"/>
              </a:rPr>
              <a:t>gensim</a:t>
            </a:r>
            <a:r>
              <a:rPr lang="en-US" sz="2800" dirty="0">
                <a:latin typeface="Arial" charset="0"/>
                <a:ea typeface="Arial" charset="0"/>
                <a:cs typeface="Arial" charset="0"/>
                <a:sym typeface="Georgia"/>
              </a:rPr>
              <a:t> is a library of language processing tools focused on latent variable models of text.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It was originally developed by grad students dissatisfied with current implementations of latent models.</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Documentation and tutorials are available on the </a:t>
            </a:r>
            <a:r>
              <a:rPr lang="en-US" sz="2800" u="sng" dirty="0">
                <a:solidFill>
                  <a:schemeClr val="hlink"/>
                </a:solidFill>
                <a:latin typeface="Arial" charset="0"/>
                <a:ea typeface="Arial" charset="0"/>
                <a:cs typeface="Arial" charset="0"/>
                <a:sym typeface="Georgia"/>
                <a:hlinkClick r:id="rId3"/>
              </a:rPr>
              <a:t>package’s website</a:t>
            </a:r>
            <a:r>
              <a:rPr lang="en-US" sz="2800" dirty="0">
                <a:latin typeface="Arial" charset="0"/>
                <a:ea typeface="Arial" charset="0"/>
                <a:cs typeface="Arial" charset="0"/>
                <a:sym typeface="Georgia"/>
              </a:rPr>
              <a:t>.</a:t>
            </a:r>
          </a:p>
        </p:txBody>
      </p:sp>
      <p:sp>
        <p:nvSpPr>
          <p:cNvPr id="676" name="Shape 67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Shape 681"/>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Let’s first translate a set of documents (articles) into a matrix representation with a row per document and a column per feature (word or n-gram).</a:t>
            </a:r>
          </a:p>
          <a:p>
            <a:pPr marR="0" lvl="0" algn="l" rtl="0">
              <a:spcBef>
                <a:spcPts val="0"/>
              </a:spcBef>
              <a:buNone/>
            </a:pPr>
            <a:endParaRPr sz="2800" dirty="0">
              <a:latin typeface="Arial" charset="0"/>
              <a:ea typeface="Arial" charset="0"/>
              <a:cs typeface="Arial" charset="0"/>
              <a:sym typeface="Georgia"/>
            </a:endParaRPr>
          </a:p>
          <a:p>
            <a:pPr lvl="0" algn="ctr" rtl="0">
              <a:lnSpc>
                <a:spcPct val="115000"/>
              </a:lnSpc>
              <a:spcBef>
                <a:spcPts val="0"/>
              </a:spcBef>
              <a:buNone/>
            </a:pPr>
            <a:endParaRPr sz="2400" dirty="0">
              <a:solidFill>
                <a:srgbClr val="333333"/>
              </a:solidFill>
              <a:highlight>
                <a:srgbClr val="F7F7F7"/>
              </a:highlight>
              <a:latin typeface="Arial" charset="0"/>
              <a:ea typeface="Arial" charset="0"/>
              <a:cs typeface="Arial" charset="0"/>
              <a:sym typeface="Consolas"/>
            </a:endParaRPr>
          </a:p>
          <a:p>
            <a:pPr marR="0" lvl="0" algn="l" rtl="0">
              <a:spcBef>
                <a:spcPts val="0"/>
              </a:spcBef>
              <a:buNone/>
            </a:pPr>
            <a:endParaRPr sz="2800" dirty="0">
              <a:latin typeface="Arial" charset="0"/>
              <a:ea typeface="Arial" charset="0"/>
              <a:cs typeface="Arial" charset="0"/>
              <a:sym typeface="Georgia"/>
            </a:endParaRPr>
          </a:p>
        </p:txBody>
      </p:sp>
      <p:sp>
        <p:nvSpPr>
          <p:cNvPr id="682" name="Shape 68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634999" y="1301275"/>
            <a:ext cx="11734800" cy="4696500"/>
          </a:xfrm>
          <a:prstGeom prst="rect">
            <a:avLst/>
          </a:prstGeom>
          <a:noFill/>
          <a:ln>
            <a:noFill/>
          </a:ln>
        </p:spPr>
        <p:txBody>
          <a:bodyPr lIns="0" tIns="0" rIns="0" bIns="0" anchor="t" anchorCtr="0">
            <a:noAutofit/>
          </a:bodyPr>
          <a:lstStyle/>
          <a:p>
            <a:pPr marR="0" lvl="0" rtl="0">
              <a:spcBef>
                <a:spcPts val="0"/>
              </a:spcBef>
              <a:buNone/>
            </a:pPr>
            <a:endParaRPr sz="2800" dirty="0">
              <a:latin typeface="Georgia"/>
              <a:ea typeface="Georgia"/>
              <a:cs typeface="Georgia"/>
              <a:sym typeface="Georgia"/>
            </a:endParaRPr>
          </a:p>
          <a:p>
            <a:pPr lvl="0" rtl="0">
              <a:lnSpc>
                <a:spcPct val="115000"/>
              </a:lnSpc>
              <a:spcBef>
                <a:spcPts val="0"/>
              </a:spcBef>
              <a:buClr>
                <a:schemeClr val="dk1"/>
              </a:buClr>
              <a:buSzPct val="45833"/>
              <a:buFont typeface="Arial"/>
              <a:buNone/>
            </a:pPr>
            <a:r>
              <a:rPr lang="en-US" sz="2400" dirty="0">
                <a:solidFill>
                  <a:srgbClr val="A71D5D"/>
                </a:solidFill>
                <a:highlight>
                  <a:srgbClr val="F7F7F7"/>
                </a:highlight>
                <a:latin typeface="Consolas"/>
                <a:ea typeface="Consolas"/>
                <a:cs typeface="Consolas"/>
                <a:sym typeface="Consolas"/>
              </a:rPr>
              <a:t>from</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sklearn.feature_extraction.text</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import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CountVectorizer</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cv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CountVectorizer</a:t>
            </a:r>
            <a:r>
              <a:rPr lang="en-US" sz="2400" dirty="0">
                <a:solidFill>
                  <a:srgbClr val="333333"/>
                </a:solidFill>
                <a:highlight>
                  <a:srgbClr val="F7F7F7"/>
                </a:highlight>
                <a:latin typeface="Consolas"/>
                <a:ea typeface="Consolas"/>
                <a:cs typeface="Consolas"/>
                <a:sym typeface="Consolas"/>
              </a:rPr>
              <a:t>(</a:t>
            </a:r>
            <a:r>
              <a:rPr lang="en-US" sz="2400" dirty="0">
                <a:solidFill>
                  <a:srgbClr val="ED6A43"/>
                </a:solidFill>
                <a:highlight>
                  <a:srgbClr val="F7F7F7"/>
                </a:highlight>
                <a:latin typeface="Consolas"/>
                <a:ea typeface="Consolas"/>
                <a:cs typeface="Consolas"/>
                <a:sym typeface="Consolas"/>
              </a:rPr>
              <a:t>binary</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False</a:t>
            </a:r>
            <a:r>
              <a:rPr lang="en-US" sz="2400" dirty="0">
                <a:solidFill>
                  <a:srgbClr val="333333"/>
                </a:solidFill>
                <a:highlight>
                  <a:srgbClr val="F7F7F7"/>
                </a:highlight>
                <a:latin typeface="Consolas"/>
                <a:ea typeface="Consolas"/>
                <a:cs typeface="Consolas"/>
                <a:sym typeface="Consolas"/>
              </a:rPr>
              <a:t>,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err="1">
                <a:solidFill>
                  <a:srgbClr val="ED6A43"/>
                </a:solidFill>
                <a:highlight>
                  <a:srgbClr val="F7F7F7"/>
                </a:highlight>
                <a:latin typeface="Consolas"/>
                <a:ea typeface="Consolas"/>
                <a:cs typeface="Consolas"/>
                <a:sym typeface="Consolas"/>
              </a:rPr>
              <a:t>stop_words</a:t>
            </a:r>
            <a:r>
              <a:rPr lang="en-US" sz="2400" dirty="0">
                <a:solidFill>
                  <a:srgbClr val="A71D5D"/>
                </a:solidFill>
                <a:highlight>
                  <a:srgbClr val="F7F7F7"/>
                </a:highlight>
                <a:latin typeface="Consolas"/>
                <a:ea typeface="Consolas"/>
                <a:cs typeface="Consolas"/>
                <a:sym typeface="Consolas"/>
              </a:rPr>
              <a:t>=</a:t>
            </a:r>
            <a:r>
              <a:rPr lang="en-US" sz="2400" dirty="0">
                <a:solidFill>
                  <a:srgbClr val="183691"/>
                </a:solidFill>
                <a:highlight>
                  <a:srgbClr val="F7F7F7"/>
                </a:highlight>
                <a:latin typeface="Consolas"/>
                <a:ea typeface="Consolas"/>
                <a:cs typeface="Consolas"/>
                <a:sym typeface="Consolas"/>
              </a:rPr>
              <a:t>'</a:t>
            </a:r>
            <a:r>
              <a:rPr lang="en-US" sz="2400" dirty="0" err="1">
                <a:solidFill>
                  <a:srgbClr val="183691"/>
                </a:solidFill>
                <a:highlight>
                  <a:srgbClr val="F7F7F7"/>
                </a:highlight>
                <a:latin typeface="Consolas"/>
                <a:ea typeface="Consolas"/>
                <a:cs typeface="Consolas"/>
                <a:sym typeface="Consolas"/>
              </a:rPr>
              <a:t>english</a:t>
            </a:r>
            <a:r>
              <a:rPr lang="en-US" sz="2400" dirty="0">
                <a:solidFill>
                  <a:srgbClr val="183691"/>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err="1">
                <a:solidFill>
                  <a:srgbClr val="ED6A43"/>
                </a:solidFill>
                <a:highlight>
                  <a:srgbClr val="F7F7F7"/>
                </a:highlight>
                <a:latin typeface="Consolas"/>
                <a:ea typeface="Consolas"/>
                <a:cs typeface="Consolas"/>
                <a:sym typeface="Consolas"/>
              </a:rPr>
              <a:t>min_df</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3</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docs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cv.fit_transform</a:t>
            </a:r>
            <a:r>
              <a:rPr lang="en-US" sz="2400" dirty="0">
                <a:solidFill>
                  <a:srgbClr val="333333"/>
                </a:solidFill>
                <a:highlight>
                  <a:srgbClr val="F7F7F7"/>
                </a:highlight>
                <a:latin typeface="Consolas"/>
                <a:ea typeface="Consolas"/>
                <a:cs typeface="Consolas"/>
                <a:sym typeface="Consolas"/>
              </a:rPr>
              <a:t>(</a:t>
            </a:r>
            <a:r>
              <a:rPr lang="en-US" sz="2400" dirty="0" err="1">
                <a:solidFill>
                  <a:srgbClr val="333333"/>
                </a:solidFill>
                <a:highlight>
                  <a:srgbClr val="F7F7F7"/>
                </a:highlight>
                <a:latin typeface="Consolas"/>
                <a:ea typeface="Consolas"/>
                <a:cs typeface="Consolas"/>
                <a:sym typeface="Consolas"/>
              </a:rPr>
              <a:t>data.body.dropna</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969896"/>
                </a:solidFill>
                <a:highlight>
                  <a:srgbClr val="F7F7F7"/>
                </a:highlight>
                <a:latin typeface="Consolas"/>
                <a:ea typeface="Consolas"/>
                <a:cs typeface="Consolas"/>
                <a:sym typeface="Consolas"/>
              </a:rPr>
              <a:t># Build a mapping of numerical ID to word</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id2word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0086B3"/>
                </a:solidFill>
                <a:highlight>
                  <a:srgbClr val="F7F7F7"/>
                </a:highlight>
                <a:latin typeface="Consolas"/>
                <a:ea typeface="Consolas"/>
                <a:cs typeface="Consolas"/>
                <a:sym typeface="Consolas"/>
              </a:rPr>
              <a:t>dict</a:t>
            </a:r>
            <a:r>
              <a:rPr lang="en-US" sz="2400" dirty="0">
                <a:solidFill>
                  <a:srgbClr val="333333"/>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enumerate</a:t>
            </a:r>
            <a:r>
              <a:rPr lang="en-US" sz="2400" dirty="0">
                <a:solidFill>
                  <a:srgbClr val="333333"/>
                </a:solidFill>
                <a:highlight>
                  <a:srgbClr val="F7F7F7"/>
                </a:highlight>
                <a:latin typeface="Consolas"/>
                <a:ea typeface="Consolas"/>
                <a:cs typeface="Consolas"/>
                <a:sym typeface="Consolas"/>
              </a:rPr>
              <a:t>(</a:t>
            </a:r>
            <a:r>
              <a:rPr lang="en-US" sz="2400" dirty="0" err="1">
                <a:solidFill>
                  <a:srgbClr val="333333"/>
                </a:solidFill>
                <a:highlight>
                  <a:srgbClr val="F7F7F7"/>
                </a:highlight>
                <a:latin typeface="Consolas"/>
                <a:ea typeface="Consolas"/>
                <a:cs typeface="Consolas"/>
                <a:sym typeface="Consolas"/>
              </a:rPr>
              <a:t>cv.get_feature_names</a:t>
            </a:r>
            <a:r>
              <a:rPr lang="en-US" sz="2400" dirty="0">
                <a:solidFill>
                  <a:srgbClr val="333333"/>
                </a:solidFill>
                <a:highlight>
                  <a:srgbClr val="F7F7F7"/>
                </a:highlight>
                <a:latin typeface="Consolas"/>
                <a:ea typeface="Consolas"/>
                <a:cs typeface="Consolas"/>
                <a:sym typeface="Consolas"/>
              </a:rPr>
              <a:t>()))</a:t>
            </a:r>
          </a:p>
          <a:p>
            <a:pPr marR="0" lvl="0" rtl="0">
              <a:spcBef>
                <a:spcPts val="0"/>
              </a:spcBef>
              <a:buNone/>
            </a:pPr>
            <a:endParaRPr sz="2800" dirty="0">
              <a:latin typeface="Georgia"/>
              <a:ea typeface="Georgia"/>
              <a:cs typeface="Georgia"/>
              <a:sym typeface="Georgia"/>
            </a:endParaRPr>
          </a:p>
          <a:p>
            <a:pPr lvl="0" rtl="0">
              <a:lnSpc>
                <a:spcPct val="115000"/>
              </a:lnSpc>
              <a:spcBef>
                <a:spcPts val="0"/>
              </a:spcBef>
              <a:buNone/>
            </a:pPr>
            <a:endParaRPr sz="2400" dirty="0">
              <a:solidFill>
                <a:srgbClr val="333333"/>
              </a:solidFill>
              <a:highlight>
                <a:srgbClr val="F7F7F7"/>
              </a:highlight>
              <a:latin typeface="Consolas"/>
              <a:ea typeface="Consolas"/>
              <a:cs typeface="Consolas"/>
              <a:sym typeface="Consolas"/>
            </a:endParaRPr>
          </a:p>
          <a:p>
            <a:pPr marR="0" lvl="0" rtl="0">
              <a:spcBef>
                <a:spcPts val="0"/>
              </a:spcBef>
              <a:buNone/>
            </a:pPr>
            <a:endParaRPr sz="2800" dirty="0">
              <a:latin typeface="Georgia"/>
              <a:ea typeface="Georgia"/>
              <a:cs typeface="Georgia"/>
              <a:sym typeface="Georgia"/>
            </a:endParaRPr>
          </a:p>
        </p:txBody>
      </p:sp>
      <p:sp>
        <p:nvSpPr>
          <p:cNvPr id="688" name="Shape 68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Shape 434"/>
          <p:cNvSpPr/>
          <p:nvPr/>
        </p:nvSpPr>
        <p:spPr>
          <a:xfrm>
            <a:off x="635000" y="5778500"/>
            <a:ext cx="11734800" cy="863700"/>
          </a:xfrm>
          <a:prstGeom prst="rect">
            <a:avLst/>
          </a:prstGeom>
          <a:noFill/>
          <a:ln>
            <a:noFill/>
          </a:ln>
        </p:spPr>
        <p:txBody>
          <a:bodyPr lIns="0" tIns="0" rIns="0" bIns="0" anchor="t" anchorCtr="0">
            <a:noAutofit/>
          </a:bodyPr>
          <a:lstStyle/>
          <a:p>
            <a:pPr marL="0" marR="0" lvl="0" indent="0" algn="l" rtl="0">
              <a:lnSpc>
                <a:spcPct val="121428"/>
              </a:lnSpc>
              <a:spcBef>
                <a:spcPts val="0"/>
              </a:spcBef>
              <a:buSzPct val="25000"/>
              <a:buNone/>
            </a:pPr>
            <a:r>
              <a:rPr lang="en-US" sz="2800" b="0" i="1" u="none" strike="noStrike" cap="none" dirty="0" smtClean="0">
                <a:solidFill>
                  <a:srgbClr val="E52123"/>
                </a:solidFill>
                <a:latin typeface="Georgia"/>
                <a:ea typeface="Georgia"/>
                <a:cs typeface="Georgia"/>
                <a:sym typeface="Georgia"/>
              </a:rPr>
              <a:t>Reid Offringa</a:t>
            </a:r>
            <a:endParaRPr lang="en-US" sz="2800" b="0" i="1" u="none" strike="noStrike" cap="none" dirty="0">
              <a:solidFill>
                <a:srgbClr val="E52123"/>
              </a:solidFill>
              <a:latin typeface="Georgia"/>
              <a:ea typeface="Georgia"/>
              <a:cs typeface="Georgia"/>
              <a:sym typeface="Georgia"/>
            </a:endParaRPr>
          </a:p>
          <a:p>
            <a:pPr marL="0" marR="0" lvl="0" indent="0" algn="l" rtl="0">
              <a:lnSpc>
                <a:spcPct val="121428"/>
              </a:lnSpc>
              <a:spcBef>
                <a:spcPts val="0"/>
              </a:spcBef>
              <a:buSzPct val="25000"/>
              <a:buNone/>
            </a:pPr>
            <a:r>
              <a:rPr lang="en-US" sz="2800" i="1" dirty="0" smtClean="0">
                <a:solidFill>
                  <a:srgbClr val="EAEAEA"/>
                </a:solidFill>
                <a:latin typeface="Georgia"/>
                <a:ea typeface="Georgia"/>
                <a:cs typeface="Georgia"/>
                <a:sym typeface="Georgia"/>
              </a:rPr>
              <a:t>Data Scientist</a:t>
            </a:r>
            <a:r>
              <a:rPr lang="en-US" sz="2800" b="0" i="1" u="none" strike="noStrike" cap="none" dirty="0" smtClean="0">
                <a:solidFill>
                  <a:srgbClr val="EAEAEA"/>
                </a:solidFill>
                <a:latin typeface="Georgia"/>
                <a:ea typeface="Georgia"/>
                <a:cs typeface="Georgia"/>
                <a:sym typeface="Georgia"/>
              </a:rPr>
              <a:t>, Glooko</a:t>
            </a:r>
            <a:endParaRPr lang="en-US" sz="2800" b="0" i="1" u="none" strike="noStrike" cap="none" dirty="0">
              <a:solidFill>
                <a:srgbClr val="EAEAEA"/>
              </a:solidFill>
              <a:latin typeface="Georgia"/>
              <a:ea typeface="Georgia"/>
              <a:cs typeface="Georgia"/>
              <a:sym typeface="Georgia"/>
            </a:endParaRPr>
          </a:p>
        </p:txBody>
      </p:sp>
      <p:sp>
        <p:nvSpPr>
          <p:cNvPr id="435" name="Shape 435"/>
          <p:cNvSpPr/>
          <p:nvPr/>
        </p:nvSpPr>
        <p:spPr>
          <a:xfrm>
            <a:off x="635000" y="1574800"/>
            <a:ext cx="11734800" cy="37211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6000" b="1">
                <a:solidFill>
                  <a:srgbClr val="FFFFFF"/>
                </a:solidFill>
                <a:latin typeface="Arial" charset="0"/>
                <a:ea typeface="Arial" charset="0"/>
                <a:cs typeface="Arial" charset="0"/>
                <a:sym typeface="Oswald"/>
              </a:rPr>
              <a:t>LATENT VARIABLES AND NATURAL LANGUAGE PROCESSING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 want to learn which columns are correlated (i.e. likely to come from the same topic).</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This is the </a:t>
            </a:r>
            <a:r>
              <a:rPr lang="en-US" sz="2800" i="1">
                <a:latin typeface="Georgia"/>
                <a:ea typeface="Georgia"/>
                <a:cs typeface="Georgia"/>
                <a:sym typeface="Georgia"/>
              </a:rPr>
              <a:t>word distribution</a:t>
            </a:r>
            <a:r>
              <a:rPr lang="en-US" sz="2800">
                <a:latin typeface="Georgia"/>
                <a:ea typeface="Georgia"/>
                <a:cs typeface="Georgia"/>
                <a:sym typeface="Georgia"/>
              </a:rPr>
              <a:t>.</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 can also determine what topics are in each document, the </a:t>
            </a:r>
            <a:r>
              <a:rPr lang="en-US" sz="2800" i="1">
                <a:latin typeface="Georgia"/>
                <a:ea typeface="Georgia"/>
                <a:cs typeface="Georgia"/>
                <a:sym typeface="Georgia"/>
              </a:rPr>
              <a:t>topic distribution</a:t>
            </a:r>
            <a:r>
              <a:rPr lang="en-US" sz="2800">
                <a:latin typeface="Georgia"/>
                <a:ea typeface="Georgia"/>
                <a:cs typeface="Georgia"/>
                <a:sym typeface="Georgia"/>
              </a:rPr>
              <a:t>.</a:t>
            </a:r>
          </a:p>
        </p:txBody>
      </p:sp>
      <p:sp>
        <p:nvSpPr>
          <p:cNvPr id="694" name="Shape 69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Shape 699"/>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lnSpc>
                <a:spcPct val="115000"/>
              </a:lnSpc>
              <a:spcBef>
                <a:spcPts val="0"/>
              </a:spcBef>
              <a:buNone/>
            </a:pPr>
            <a:endParaRPr sz="2400" dirty="0">
              <a:solidFill>
                <a:srgbClr val="A71D5D"/>
              </a:solidFill>
              <a:highlight>
                <a:srgbClr val="F7F7F7"/>
              </a:highlight>
              <a:latin typeface="Consolas"/>
              <a:ea typeface="Consolas"/>
              <a:cs typeface="Consolas"/>
              <a:sym typeface="Consolas"/>
            </a:endParaRPr>
          </a:p>
          <a:p>
            <a:pPr lvl="0" rtl="0">
              <a:lnSpc>
                <a:spcPct val="115000"/>
              </a:lnSpc>
              <a:spcBef>
                <a:spcPts val="0"/>
              </a:spcBef>
              <a:buNone/>
            </a:pPr>
            <a:r>
              <a:rPr lang="en-US" sz="2400" dirty="0">
                <a:solidFill>
                  <a:srgbClr val="A71D5D"/>
                </a:solidFill>
                <a:highlight>
                  <a:srgbClr val="F7F7F7"/>
                </a:highlight>
                <a:latin typeface="Consolas"/>
                <a:ea typeface="Consolas"/>
                <a:cs typeface="Consolas"/>
                <a:sym typeface="Consolas"/>
              </a:rPr>
              <a:t>from</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gensim.models.ldamodel</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import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LdaModel</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A71D5D"/>
                </a:solidFill>
                <a:highlight>
                  <a:srgbClr val="F7F7F7"/>
                </a:highlight>
                <a:latin typeface="Consolas"/>
                <a:ea typeface="Consolas"/>
                <a:cs typeface="Consolas"/>
                <a:sym typeface="Consolas"/>
              </a:rPr>
              <a:t>from</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gensim.matutils</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import</a:t>
            </a:r>
            <a:r>
              <a:rPr lang="en-US" sz="2400" dirty="0">
                <a:solidFill>
                  <a:srgbClr val="333333"/>
                </a:solidFill>
                <a:highlight>
                  <a:srgbClr val="F7F7F7"/>
                </a:highlight>
                <a:latin typeface="Consolas"/>
                <a:ea typeface="Consolas"/>
                <a:cs typeface="Consolas"/>
                <a:sym typeface="Consolas"/>
              </a:rPr>
              <a:t> Sparse2Corpus</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969896"/>
                </a:solidFill>
                <a:highlight>
                  <a:srgbClr val="F7F7F7"/>
                </a:highlight>
                <a:latin typeface="Consolas"/>
                <a:ea typeface="Consolas"/>
                <a:cs typeface="Consolas"/>
                <a:sym typeface="Consolas"/>
              </a:rPr>
              <a:t># First we convert our word-matrix into </a:t>
            </a:r>
            <a:r>
              <a:rPr lang="en-US" sz="2400" dirty="0" err="1">
                <a:solidFill>
                  <a:srgbClr val="969896"/>
                </a:solidFill>
                <a:highlight>
                  <a:srgbClr val="F7F7F7"/>
                </a:highlight>
                <a:latin typeface="Consolas"/>
                <a:ea typeface="Consolas"/>
                <a:cs typeface="Consolas"/>
                <a:sym typeface="Consolas"/>
              </a:rPr>
              <a:t>gensim's</a:t>
            </a:r>
            <a:r>
              <a:rPr lang="en-US" sz="2400" dirty="0">
                <a:solidFill>
                  <a:srgbClr val="969896"/>
                </a:solidFill>
                <a:highlight>
                  <a:srgbClr val="F7F7F7"/>
                </a:highlight>
                <a:latin typeface="Consolas"/>
                <a:ea typeface="Consolas"/>
                <a:cs typeface="Consolas"/>
                <a:sym typeface="Consolas"/>
              </a:rPr>
              <a:t> format</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corpus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Sparse2Corpus(docs, </a:t>
            </a:r>
            <a:r>
              <a:rPr lang="en-US" sz="2400" dirty="0" err="1">
                <a:solidFill>
                  <a:srgbClr val="ED6A43"/>
                </a:solidFill>
                <a:highlight>
                  <a:srgbClr val="F7F7F7"/>
                </a:highlight>
                <a:latin typeface="Consolas"/>
                <a:ea typeface="Consolas"/>
                <a:cs typeface="Consolas"/>
                <a:sym typeface="Consolas"/>
              </a:rPr>
              <a:t>documents_columns</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False</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969896"/>
                </a:solidFill>
                <a:highlight>
                  <a:srgbClr val="F7F7F7"/>
                </a:highlight>
                <a:latin typeface="Consolas"/>
                <a:ea typeface="Consolas"/>
                <a:cs typeface="Consolas"/>
                <a:sym typeface="Consolas"/>
              </a:rPr>
              <a:t># Then we fit an LDA model</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err="1">
                <a:solidFill>
                  <a:srgbClr val="333333"/>
                </a:solidFill>
                <a:highlight>
                  <a:srgbClr val="F7F7F7"/>
                </a:highlight>
                <a:latin typeface="Consolas"/>
                <a:ea typeface="Consolas"/>
                <a:cs typeface="Consolas"/>
                <a:sym typeface="Consolas"/>
              </a:rPr>
              <a:t>lda_model</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LdaModel</a:t>
            </a:r>
            <a:r>
              <a:rPr lang="en-US" sz="2400" dirty="0">
                <a:solidFill>
                  <a:srgbClr val="333333"/>
                </a:solidFill>
                <a:highlight>
                  <a:srgbClr val="F7F7F7"/>
                </a:highlight>
                <a:latin typeface="Consolas"/>
                <a:ea typeface="Consolas"/>
                <a:cs typeface="Consolas"/>
                <a:sym typeface="Consolas"/>
              </a:rPr>
              <a:t>(</a:t>
            </a:r>
            <a:r>
              <a:rPr lang="en-US" sz="2400" dirty="0">
                <a:solidFill>
                  <a:srgbClr val="ED6A43"/>
                </a:solidFill>
                <a:highlight>
                  <a:srgbClr val="F7F7F7"/>
                </a:highlight>
                <a:latin typeface="Consolas"/>
                <a:ea typeface="Consolas"/>
                <a:cs typeface="Consolas"/>
                <a:sym typeface="Consolas"/>
              </a:rPr>
              <a:t>corpus</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corpus, </a:t>
            </a:r>
            <a:r>
              <a:rPr lang="en-US" sz="2400" dirty="0">
                <a:solidFill>
                  <a:srgbClr val="ED6A43"/>
                </a:solidFill>
                <a:highlight>
                  <a:srgbClr val="F7F7F7"/>
                </a:highlight>
                <a:latin typeface="Consolas"/>
                <a:ea typeface="Consolas"/>
                <a:cs typeface="Consolas"/>
                <a:sym typeface="Consolas"/>
              </a:rPr>
              <a:t>id2word</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id2word, </a:t>
            </a:r>
            <a:r>
              <a:rPr lang="en-US" sz="2400" dirty="0" err="1">
                <a:solidFill>
                  <a:srgbClr val="ED6A43"/>
                </a:solidFill>
                <a:highlight>
                  <a:srgbClr val="F7F7F7"/>
                </a:highlight>
                <a:latin typeface="Consolas"/>
                <a:ea typeface="Consolas"/>
                <a:cs typeface="Consolas"/>
                <a:sym typeface="Consolas"/>
              </a:rPr>
              <a:t>num_topics</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15</a:t>
            </a:r>
            <a:r>
              <a:rPr lang="en-US" sz="2400" dirty="0">
                <a:solidFill>
                  <a:srgbClr val="333333"/>
                </a:solidFill>
                <a:highlight>
                  <a:srgbClr val="F7F7F7"/>
                </a:highlight>
                <a:latin typeface="Consolas"/>
                <a:ea typeface="Consolas"/>
                <a:cs typeface="Consolas"/>
                <a:sym typeface="Consolas"/>
              </a:rPr>
              <a:t>)</a:t>
            </a:r>
          </a:p>
          <a:p>
            <a:pPr lvl="0" rtl="0">
              <a:spcBef>
                <a:spcPts val="0"/>
              </a:spcBef>
              <a:buNone/>
            </a:pPr>
            <a:endParaRPr sz="2400" dirty="0">
              <a:solidFill>
                <a:schemeClr val="dk1"/>
              </a:solidFill>
              <a:latin typeface="Georgia"/>
              <a:ea typeface="Georgia"/>
              <a:cs typeface="Georgia"/>
              <a:sym typeface="Georgia"/>
            </a:endParaRPr>
          </a:p>
        </p:txBody>
      </p:sp>
      <p:sp>
        <p:nvSpPr>
          <p:cNvPr id="700" name="Shape 70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Shape 705"/>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In this model, we need to explicitly specify the number of topic we want the model to uncover.</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This is a critical parameter, but there isn’t much guidance on how to choose it.  Try to use domain expertise where possible.</a:t>
            </a:r>
          </a:p>
        </p:txBody>
      </p:sp>
      <p:sp>
        <p:nvSpPr>
          <p:cNvPr id="706" name="Shape 70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Shape 711"/>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a:latin typeface="Arial" charset="0"/>
                <a:ea typeface="Arial" charset="0"/>
                <a:cs typeface="Arial" charset="0"/>
                <a:sym typeface="Georgia"/>
              </a:rPr>
              <a:t>Now we need to assess the</a:t>
            </a:r>
            <a:r>
              <a:rPr lang="en-US" sz="2800" i="1">
                <a:latin typeface="Arial" charset="0"/>
                <a:ea typeface="Arial" charset="0"/>
                <a:cs typeface="Arial" charset="0"/>
                <a:sym typeface="Georgia"/>
              </a:rPr>
              <a:t> goodness of fit</a:t>
            </a:r>
            <a:r>
              <a:rPr lang="en-US" sz="2800">
                <a:latin typeface="Arial" charset="0"/>
                <a:ea typeface="Arial" charset="0"/>
                <a:cs typeface="Arial" charset="0"/>
                <a:sym typeface="Georgia"/>
              </a:rPr>
              <a:t> for our model.</a:t>
            </a:r>
          </a:p>
          <a:p>
            <a:pPr marR="0" lvl="0" algn="l" rtl="0">
              <a:spcBef>
                <a:spcPts val="0"/>
              </a:spcBef>
              <a:buNone/>
            </a:pPr>
            <a:endParaRPr sz="280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a:latin typeface="Arial" charset="0"/>
                <a:ea typeface="Arial" charset="0"/>
                <a:cs typeface="Arial" charset="0"/>
                <a:sym typeface="Georgia"/>
              </a:rPr>
              <a:t>Like other unsupervised learning techniques, our validation techniques are mostly about interpretation.</a:t>
            </a:r>
          </a:p>
          <a:p>
            <a:pPr marR="0" lvl="0" algn="l" rtl="0">
              <a:spcBef>
                <a:spcPts val="0"/>
              </a:spcBef>
              <a:buNone/>
            </a:pPr>
            <a:endParaRPr sz="280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a:latin typeface="Arial" charset="0"/>
                <a:ea typeface="Arial" charset="0"/>
                <a:cs typeface="Arial" charset="0"/>
                <a:sym typeface="Georgia"/>
              </a:rPr>
              <a:t>Use the following questions to guide you:</a:t>
            </a:r>
          </a:p>
          <a:p>
            <a:pPr marR="0" lvl="0" algn="l" rtl="0">
              <a:spcBef>
                <a:spcPts val="0"/>
              </a:spcBef>
              <a:buNone/>
            </a:pPr>
            <a:endParaRPr sz="2800">
              <a:latin typeface="Arial" charset="0"/>
              <a:ea typeface="Arial" charset="0"/>
              <a:cs typeface="Arial" charset="0"/>
              <a:sym typeface="Georgia"/>
            </a:endParaRPr>
          </a:p>
          <a:p>
            <a:pPr marR="0" lvl="1" algn="l" rtl="0">
              <a:spcBef>
                <a:spcPts val="0"/>
              </a:spcBef>
              <a:buSzPct val="100000"/>
              <a:buFont typeface="Georgia"/>
            </a:pPr>
            <a:r>
              <a:rPr lang="en-US" sz="2800">
                <a:latin typeface="Arial" charset="0"/>
                <a:ea typeface="Arial" charset="0"/>
                <a:cs typeface="Arial" charset="0"/>
                <a:sym typeface="Georgia"/>
              </a:rPr>
              <a:t>Did we learn reasonable topics?</a:t>
            </a:r>
          </a:p>
          <a:p>
            <a:pPr marR="0" lvl="0" algn="l" rtl="0">
              <a:spcBef>
                <a:spcPts val="0"/>
              </a:spcBef>
              <a:buNone/>
            </a:pPr>
            <a:endParaRPr sz="2800">
              <a:latin typeface="Arial" charset="0"/>
              <a:ea typeface="Arial" charset="0"/>
              <a:cs typeface="Arial" charset="0"/>
              <a:sym typeface="Georgia"/>
            </a:endParaRPr>
          </a:p>
          <a:p>
            <a:pPr marR="0" lvl="1" algn="l" rtl="0">
              <a:spcBef>
                <a:spcPts val="0"/>
              </a:spcBef>
              <a:buSzPct val="100000"/>
              <a:buFont typeface="Georgia"/>
            </a:pPr>
            <a:r>
              <a:rPr lang="en-US" sz="2800">
                <a:latin typeface="Arial" charset="0"/>
                <a:ea typeface="Arial" charset="0"/>
                <a:cs typeface="Arial" charset="0"/>
                <a:sym typeface="Georgia"/>
              </a:rPr>
              <a:t>Do the words that make up a topic make sense?</a:t>
            </a:r>
          </a:p>
          <a:p>
            <a:pPr marR="0" lvl="0" algn="l" rtl="0">
              <a:spcBef>
                <a:spcPts val="0"/>
              </a:spcBef>
              <a:buNone/>
            </a:pPr>
            <a:endParaRPr sz="2800">
              <a:latin typeface="Arial" charset="0"/>
              <a:ea typeface="Arial" charset="0"/>
              <a:cs typeface="Arial" charset="0"/>
              <a:sym typeface="Georgia"/>
            </a:endParaRPr>
          </a:p>
          <a:p>
            <a:pPr marR="0" lvl="1" algn="l" rtl="0">
              <a:spcBef>
                <a:spcPts val="0"/>
              </a:spcBef>
              <a:buSzPct val="100000"/>
              <a:buFont typeface="Georgia"/>
            </a:pPr>
            <a:r>
              <a:rPr lang="en-US" sz="2800">
                <a:latin typeface="Arial" charset="0"/>
                <a:ea typeface="Arial" charset="0"/>
                <a:cs typeface="Arial" charset="0"/>
                <a:sym typeface="Georgia"/>
              </a:rPr>
              <a:t>Is this topic helpful towards our goal?</a:t>
            </a:r>
          </a:p>
        </p:txBody>
      </p:sp>
      <p:sp>
        <p:nvSpPr>
          <p:cNvPr id="712" name="Shape 71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Shape 717"/>
          <p:cNvSpPr txBox="1">
            <a:spLocks noGrp="1"/>
          </p:cNvSpPr>
          <p:nvPr>
            <p:ph type="body" idx="1"/>
          </p:nvPr>
        </p:nvSpPr>
        <p:spPr>
          <a:xfrm>
            <a:off x="635006" y="1297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spcAft>
                <a:spcPts val="0"/>
              </a:spcAft>
              <a:buClr>
                <a:srgbClr val="000000"/>
              </a:buClr>
              <a:buSzPct val="100000"/>
              <a:buFont typeface="Georgia"/>
              <a:buChar char="‣"/>
            </a:pPr>
            <a:r>
              <a:rPr lang="en-US" sz="2800" dirty="0">
                <a:latin typeface="Arial" charset="0"/>
                <a:ea typeface="Arial" charset="0"/>
                <a:cs typeface="Arial" charset="0"/>
                <a:sym typeface="Georgia"/>
              </a:rPr>
              <a:t>We can evaluate fit by viewing the top words in each topic.</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err="1">
                <a:latin typeface="Arial" charset="0"/>
                <a:ea typeface="Arial" charset="0"/>
                <a:cs typeface="Arial" charset="0"/>
                <a:sym typeface="Consolas"/>
              </a:rPr>
              <a:t>gensim</a:t>
            </a:r>
            <a:r>
              <a:rPr lang="en-US" sz="2800" dirty="0">
                <a:latin typeface="Arial" charset="0"/>
                <a:ea typeface="Arial" charset="0"/>
                <a:cs typeface="Arial" charset="0"/>
                <a:sym typeface="Georgia"/>
              </a:rPr>
              <a:t> has a </a:t>
            </a:r>
            <a:r>
              <a:rPr lang="en-US" sz="2800" dirty="0" err="1">
                <a:latin typeface="Arial" charset="0"/>
                <a:ea typeface="Arial" charset="0"/>
                <a:cs typeface="Arial" charset="0"/>
                <a:sym typeface="Consolas"/>
              </a:rPr>
              <a:t>show_topics</a:t>
            </a:r>
            <a:r>
              <a:rPr lang="en-US" sz="2800" dirty="0">
                <a:latin typeface="Arial" charset="0"/>
                <a:ea typeface="Arial" charset="0"/>
                <a:cs typeface="Arial" charset="0"/>
                <a:sym typeface="Georgia"/>
              </a:rPr>
              <a:t> function for this:</a:t>
            </a:r>
          </a:p>
          <a:p>
            <a:pPr marR="0" lvl="0" algn="l" rtl="0">
              <a:lnSpc>
                <a:spcPct val="100000"/>
              </a:lnSpc>
              <a:spcBef>
                <a:spcPts val="0"/>
              </a:spcBef>
              <a:spcAft>
                <a:spcPts val="0"/>
              </a:spcAft>
              <a:buNone/>
            </a:pPr>
            <a:endParaRPr sz="2800" dirty="0">
              <a:latin typeface="Georgia"/>
              <a:ea typeface="Georgia"/>
              <a:cs typeface="Georgia"/>
              <a:sym typeface="Georgia"/>
            </a:endParaRPr>
          </a:p>
          <a:p>
            <a:pPr lvl="0" rtl="0">
              <a:lnSpc>
                <a:spcPct val="145000"/>
              </a:lnSpc>
              <a:spcBef>
                <a:spcPts val="0"/>
              </a:spcBef>
              <a:buNone/>
            </a:pPr>
            <a:r>
              <a:rPr lang="en-US" sz="2400" dirty="0" err="1">
                <a:solidFill>
                  <a:srgbClr val="333333"/>
                </a:solidFill>
                <a:highlight>
                  <a:srgbClr val="F7F7F7"/>
                </a:highlight>
                <a:latin typeface="Consolas"/>
                <a:ea typeface="Consolas"/>
                <a:cs typeface="Consolas"/>
                <a:sym typeface="Consolas"/>
              </a:rPr>
              <a:t>num_topics</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25</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err="1">
                <a:solidFill>
                  <a:srgbClr val="333333"/>
                </a:solidFill>
                <a:highlight>
                  <a:srgbClr val="F7F7F7"/>
                </a:highlight>
                <a:latin typeface="Consolas"/>
                <a:ea typeface="Consolas"/>
                <a:cs typeface="Consolas"/>
                <a:sym typeface="Consolas"/>
              </a:rPr>
              <a:t>num_words_per_topic</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5</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A71D5D"/>
                </a:solidFill>
                <a:highlight>
                  <a:srgbClr val="F7F7F7"/>
                </a:highlight>
                <a:latin typeface="Consolas"/>
                <a:ea typeface="Consolas"/>
                <a:cs typeface="Consolas"/>
                <a:sym typeface="Consolas"/>
              </a:rPr>
              <a:t>for</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ti</a:t>
            </a:r>
            <a:r>
              <a:rPr lang="en-US" sz="2400" dirty="0">
                <a:solidFill>
                  <a:srgbClr val="333333"/>
                </a:solidFill>
                <a:highlight>
                  <a:srgbClr val="F7F7F7"/>
                </a:highlight>
                <a:latin typeface="Consolas"/>
                <a:ea typeface="Consolas"/>
                <a:cs typeface="Consolas"/>
                <a:sym typeface="Consolas"/>
              </a:rPr>
              <a:t>, topic </a:t>
            </a:r>
            <a:r>
              <a:rPr lang="en-US" sz="2400" dirty="0">
                <a:solidFill>
                  <a:srgbClr val="A71D5D"/>
                </a:solidFill>
                <a:highlight>
                  <a:srgbClr val="F7F7F7"/>
                </a:highlight>
                <a:latin typeface="Consolas"/>
                <a:ea typeface="Consolas"/>
                <a:cs typeface="Consolas"/>
                <a:sym typeface="Consolas"/>
              </a:rPr>
              <a:t>in</a:t>
            </a: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enumerate</a:t>
            </a:r>
            <a:r>
              <a:rPr lang="en-US" sz="2400" dirty="0">
                <a:solidFill>
                  <a:srgbClr val="333333"/>
                </a:solidFill>
                <a:highlight>
                  <a:srgbClr val="F7F7F7"/>
                </a:highlight>
                <a:latin typeface="Consolas"/>
                <a:ea typeface="Consolas"/>
                <a:cs typeface="Consolas"/>
                <a:sym typeface="Consolas"/>
              </a:rPr>
              <a:t>(</a:t>
            </a:r>
            <a:r>
              <a:rPr lang="en-US" sz="2400" dirty="0" err="1">
                <a:solidFill>
                  <a:srgbClr val="333333"/>
                </a:solidFill>
                <a:highlight>
                  <a:srgbClr val="F7F7F7"/>
                </a:highlight>
                <a:latin typeface="Consolas"/>
                <a:ea typeface="Consolas"/>
                <a:cs typeface="Consolas"/>
                <a:sym typeface="Consolas"/>
              </a:rPr>
              <a:t>lda.show_topics</a:t>
            </a:r>
            <a:r>
              <a:rPr lang="en-US" sz="2400" dirty="0">
                <a:solidFill>
                  <a:srgbClr val="333333"/>
                </a:solidFill>
                <a:highlight>
                  <a:srgbClr val="F7F7F7"/>
                </a:highlight>
                <a:latin typeface="Consolas"/>
                <a:ea typeface="Consolas"/>
                <a:cs typeface="Consolas"/>
                <a:sym typeface="Consolas"/>
              </a:rPr>
              <a:t>(</a:t>
            </a:r>
            <a:r>
              <a:rPr lang="en-US" sz="2400" dirty="0" err="1">
                <a:solidFill>
                  <a:srgbClr val="ED6A43"/>
                </a:solidFill>
                <a:highlight>
                  <a:srgbClr val="F7F7F7"/>
                </a:highlight>
                <a:latin typeface="Consolas"/>
                <a:ea typeface="Consolas"/>
                <a:cs typeface="Consolas"/>
                <a:sym typeface="Consolas"/>
              </a:rPr>
              <a:t>num_topics</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num_topics</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ED6A43"/>
                </a:solidFill>
                <a:highlight>
                  <a:srgbClr val="F7F7F7"/>
                </a:highlight>
                <a:latin typeface="Consolas"/>
                <a:ea typeface="Consolas"/>
                <a:cs typeface="Consolas"/>
                <a:sym typeface="Consolas"/>
              </a:rPr>
              <a:t>num_words_per_topic</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n_words_per_topic</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print</a:t>
            </a:r>
            <a:r>
              <a:rPr lang="en-US" sz="2400" dirty="0">
                <a:solidFill>
                  <a:srgbClr val="333333"/>
                </a:solidFill>
                <a:highlight>
                  <a:srgbClr val="F7F7F7"/>
                </a:highlight>
                <a:latin typeface="Consolas"/>
                <a:ea typeface="Consolas"/>
                <a:cs typeface="Consolas"/>
                <a:sym typeface="Consolas"/>
              </a:rPr>
              <a:t>(</a:t>
            </a:r>
            <a:r>
              <a:rPr lang="en-US" sz="2400" dirty="0">
                <a:solidFill>
                  <a:srgbClr val="183691"/>
                </a:solidFill>
                <a:highlight>
                  <a:srgbClr val="F7F7F7"/>
                </a:highlight>
                <a:latin typeface="Consolas"/>
                <a:ea typeface="Consolas"/>
                <a:cs typeface="Consolas"/>
                <a:sym typeface="Consolas"/>
              </a:rPr>
              <a:t>"Topic: </a:t>
            </a:r>
            <a:r>
              <a:rPr lang="en-US" sz="2400" dirty="0">
                <a:solidFill>
                  <a:srgbClr val="0086B3"/>
                </a:solidFill>
                <a:highlight>
                  <a:srgbClr val="F7F7F7"/>
                </a:highlight>
                <a:latin typeface="Consolas"/>
                <a:ea typeface="Consolas"/>
                <a:cs typeface="Consolas"/>
                <a:sym typeface="Consolas"/>
              </a:rPr>
              <a:t>%d</a:t>
            </a:r>
            <a:r>
              <a:rPr lang="en-US" sz="2400" dirty="0">
                <a:solidFill>
                  <a:srgbClr val="183691"/>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ti</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print</a:t>
            </a:r>
            <a:r>
              <a:rPr lang="en-US" sz="2400" dirty="0">
                <a:solidFill>
                  <a:srgbClr val="333333"/>
                </a:solidFill>
                <a:highlight>
                  <a:srgbClr val="F7F7F7"/>
                </a:highlight>
                <a:latin typeface="Consolas"/>
                <a:ea typeface="Consolas"/>
                <a:cs typeface="Consolas"/>
                <a:sym typeface="Consolas"/>
              </a:rPr>
              <a:t> (topic)</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print</a:t>
            </a:r>
            <a:r>
              <a:rPr lang="en-US" sz="2400" dirty="0">
                <a:solidFill>
                  <a:srgbClr val="333333"/>
                </a:solidFill>
                <a:highlight>
                  <a:srgbClr val="F7F7F7"/>
                </a:highlight>
                <a:latin typeface="Consolas"/>
                <a:ea typeface="Consolas"/>
                <a:cs typeface="Consolas"/>
                <a:sym typeface="Consolas"/>
              </a:rPr>
              <a:t>()</a:t>
            </a:r>
          </a:p>
          <a:p>
            <a:pPr marR="0" lvl="0" algn="l" rtl="0">
              <a:lnSpc>
                <a:spcPct val="100000"/>
              </a:lnSpc>
              <a:spcBef>
                <a:spcPts val="0"/>
              </a:spcBef>
              <a:spcAft>
                <a:spcPts val="0"/>
              </a:spcAft>
              <a:buNone/>
            </a:pPr>
            <a:endParaRPr sz="2800" dirty="0">
              <a:latin typeface="Georgia"/>
              <a:ea typeface="Georgia"/>
              <a:cs typeface="Georgia"/>
              <a:sym typeface="Georgia"/>
            </a:endParaRPr>
          </a:p>
        </p:txBody>
      </p:sp>
      <p:sp>
        <p:nvSpPr>
          <p:cNvPr id="718" name="Shape 71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LDA IN GENSIM</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Shape 723"/>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spcAft>
                <a:spcPts val="0"/>
              </a:spcAft>
              <a:buClr>
                <a:srgbClr val="000000"/>
              </a:buClr>
              <a:buSzPct val="100000"/>
              <a:buFont typeface="Georgia"/>
              <a:buChar char="‣"/>
            </a:pPr>
            <a:r>
              <a:rPr lang="en-US" sz="2800" dirty="0">
                <a:latin typeface="Arial" charset="0"/>
                <a:ea typeface="Arial" charset="0"/>
                <a:cs typeface="Arial" charset="0"/>
                <a:sym typeface="Georgia"/>
              </a:rPr>
              <a:t>Some topics will be clearer than others.  The following topics represent clear concepts:</a:t>
            </a:r>
          </a:p>
          <a:p>
            <a:pPr marR="0" lvl="0" algn="l" rtl="0">
              <a:lnSpc>
                <a:spcPct val="100000"/>
              </a:lnSpc>
              <a:spcBef>
                <a:spcPts val="0"/>
              </a:spcBef>
              <a:spcAft>
                <a:spcPts val="0"/>
              </a:spcAft>
              <a:buNone/>
            </a:pPr>
            <a:endParaRPr sz="2800" dirty="0">
              <a:latin typeface="Georgia"/>
              <a:ea typeface="Georgia"/>
              <a:cs typeface="Georgia"/>
              <a:sym typeface="Georgia"/>
            </a:endParaRP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0.009*cup + 0.009*recipe + 0.007*make + 0.007*food + 0.006*sugar </a:t>
            </a: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 Cooking and Recipes</a:t>
            </a:r>
          </a:p>
          <a:p>
            <a:pPr marL="457200" lvl="0" indent="0" algn="ctr" rtl="0">
              <a:lnSpc>
                <a:spcPct val="100000"/>
              </a:lnSpc>
              <a:spcBef>
                <a:spcPts val="0"/>
              </a:spcBef>
              <a:spcAft>
                <a:spcPts val="1200"/>
              </a:spcAft>
              <a:buNone/>
            </a:pPr>
            <a:endParaRPr sz="2400" dirty="0">
              <a:solidFill>
                <a:srgbClr val="333333"/>
              </a:solidFill>
              <a:highlight>
                <a:srgbClr val="F7F7F7"/>
              </a:highlight>
              <a:latin typeface="Consolas"/>
              <a:ea typeface="Consolas"/>
              <a:cs typeface="Consolas"/>
              <a:sym typeface="Consolas"/>
            </a:endParaRP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0.013*butter + 0.010*baking + 0.010*dough + 0.009*cup + 0.009*sugar </a:t>
            </a: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 Cooking and recipes</a:t>
            </a:r>
          </a:p>
          <a:p>
            <a:pPr marL="457200" lvl="0" indent="0" algn="ctr" rtl="0">
              <a:lnSpc>
                <a:spcPct val="100000"/>
              </a:lnSpc>
              <a:spcBef>
                <a:spcPts val="0"/>
              </a:spcBef>
              <a:spcAft>
                <a:spcPts val="1200"/>
              </a:spcAft>
              <a:buNone/>
            </a:pPr>
            <a:endParaRPr sz="2400" dirty="0">
              <a:solidFill>
                <a:srgbClr val="333333"/>
              </a:solidFill>
              <a:highlight>
                <a:srgbClr val="F7F7F7"/>
              </a:highlight>
              <a:latin typeface="Consolas"/>
              <a:ea typeface="Consolas"/>
              <a:cs typeface="Consolas"/>
              <a:sym typeface="Consolas"/>
            </a:endParaRP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0.013*fashion + 0.006*like + 0.006*dress + 0.005*style </a:t>
            </a: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 Fashion and Style</a:t>
            </a:r>
          </a:p>
        </p:txBody>
      </p:sp>
      <p:sp>
        <p:nvSpPr>
          <p:cNvPr id="724" name="Shape 72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Shape 729"/>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ACTIVITY:  KNOWLEDGE CHECK</a:t>
            </a:r>
          </a:p>
        </p:txBody>
      </p:sp>
      <p:pic>
        <p:nvPicPr>
          <p:cNvPr id="730" name="Shape 730"/>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731" name="Shape 731"/>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732" name="Shape 732"/>
          <p:cNvSpPr/>
          <p:nvPr/>
        </p:nvSpPr>
        <p:spPr>
          <a:xfrm>
            <a:off x="2961475" y="2224349"/>
            <a:ext cx="9174599" cy="3010199"/>
          </a:xfrm>
          <a:prstGeom prst="rect">
            <a:avLst/>
          </a:prstGeom>
          <a:noFill/>
          <a:ln>
            <a:noFill/>
          </a:ln>
        </p:spPr>
        <p:txBody>
          <a:bodyPr lIns="50800" tIns="50800" rIns="50800" bIns="50800" anchor="ctr" anchorCtr="0">
            <a:noAutofit/>
          </a:bodyPr>
          <a:lstStyle/>
          <a:p>
            <a:pPr marL="457200" lvl="0" indent="-342900" rtl="0">
              <a:spcBef>
                <a:spcPts val="0"/>
              </a:spcBef>
              <a:buClr>
                <a:schemeClr val="dk1"/>
              </a:buClr>
              <a:buSzPct val="100000"/>
              <a:buFont typeface="Georgia"/>
              <a:buAutoNum type="arabicPeriod"/>
            </a:pPr>
            <a:r>
              <a:rPr lang="en-US" sz="1800" dirty="0">
                <a:solidFill>
                  <a:schemeClr val="dk1"/>
                </a:solidFill>
                <a:latin typeface="Georgia"/>
                <a:ea typeface="Georgia"/>
                <a:cs typeface="Georgia"/>
                <a:sym typeface="Georgia"/>
              </a:rPr>
              <a:t>Demonstrate the code you used to generate the topics above.</a:t>
            </a:r>
          </a:p>
          <a:p>
            <a:pPr marL="457200" lvl="0" indent="-342900" rtl="0">
              <a:spcBef>
                <a:spcPts val="0"/>
              </a:spcBef>
              <a:buClr>
                <a:schemeClr val="dk1"/>
              </a:buClr>
              <a:buSzPct val="100000"/>
              <a:buFont typeface="Georgia"/>
              <a:buAutoNum type="arabicPeriod"/>
            </a:pPr>
            <a:endParaRPr lang="en-US" sz="1800" dirty="0">
              <a:solidFill>
                <a:schemeClr val="dk1"/>
              </a:solidFill>
              <a:latin typeface="Georgia"/>
              <a:ea typeface="Georgia"/>
              <a:cs typeface="Georgia"/>
              <a:sym typeface="Georgia"/>
            </a:endParaRPr>
          </a:p>
          <a:p>
            <a:pPr marL="457200" lvl="0" indent="-342900" rtl="0">
              <a:spcBef>
                <a:spcPts val="0"/>
              </a:spcBef>
              <a:buClr>
                <a:schemeClr val="dk1"/>
              </a:buClr>
              <a:buSzPct val="100000"/>
              <a:buFont typeface="Georgia"/>
              <a:buAutoNum type="arabicPeriod"/>
            </a:pPr>
            <a:r>
              <a:rPr lang="en-US" sz="1800" dirty="0" smtClean="0">
                <a:solidFill>
                  <a:schemeClr val="dk1"/>
                </a:solidFill>
                <a:latin typeface="Georgia"/>
                <a:ea typeface="Georgia"/>
                <a:cs typeface="Georgia"/>
                <a:sym typeface="Georgia"/>
              </a:rPr>
              <a:t>Hypothesize </a:t>
            </a:r>
            <a:r>
              <a:rPr lang="en-US" sz="1800" dirty="0">
                <a:solidFill>
                  <a:schemeClr val="dk1"/>
                </a:solidFill>
                <a:latin typeface="Georgia"/>
                <a:ea typeface="Georgia"/>
                <a:cs typeface="Georgia"/>
                <a:sym typeface="Georgia"/>
              </a:rPr>
              <a:t>other topic interpretations.</a:t>
            </a:r>
          </a:p>
        </p:txBody>
      </p:sp>
      <p:sp>
        <p:nvSpPr>
          <p:cNvPr id="733" name="Shape 733"/>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dirty="0">
                <a:latin typeface="Arial" charset="0"/>
                <a:ea typeface="Arial" charset="0"/>
                <a:cs typeface="Arial" charset="0"/>
                <a:sym typeface="Georgia"/>
              </a:rPr>
              <a:t>Code and topics</a:t>
            </a:r>
          </a:p>
        </p:txBody>
      </p:sp>
      <p:sp>
        <p:nvSpPr>
          <p:cNvPr id="734" name="Shape 734"/>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charset="0"/>
                <a:ea typeface="Arial" charset="0"/>
                <a:cs typeface="Arial" charset="0"/>
                <a:sym typeface="Oswald"/>
              </a:rPr>
              <a:t>DELIVERABLE</a:t>
            </a:r>
          </a:p>
        </p:txBody>
      </p:sp>
      <p:sp>
        <p:nvSpPr>
          <p:cNvPr id="735" name="Shape 735"/>
          <p:cNvSpPr/>
          <p:nvPr/>
        </p:nvSpPr>
        <p:spPr>
          <a:xfrm>
            <a:off x="2989800" y="1776150"/>
            <a:ext cx="95763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ANSWER THE FOLLOWING QUESTIONS</a:t>
            </a:r>
          </a:p>
        </p:txBody>
      </p:sp>
      <p:cxnSp>
        <p:nvCxnSpPr>
          <p:cNvPr id="736" name="Shape 736"/>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Shape 74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INTRODUCTION</a:t>
            </a:r>
          </a:p>
        </p:txBody>
      </p:sp>
      <p:sp>
        <p:nvSpPr>
          <p:cNvPr id="742" name="Shape 742"/>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WORD2VEC</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Shape 74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48" name="Shape 748"/>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i="1" dirty="0">
                <a:latin typeface="Arial" charset="0"/>
                <a:ea typeface="Arial" charset="0"/>
                <a:cs typeface="Arial" charset="0"/>
                <a:sym typeface="Georgia"/>
              </a:rPr>
              <a:t>Word2Vec</a:t>
            </a:r>
            <a:r>
              <a:rPr lang="en-US" sz="2800" dirty="0">
                <a:latin typeface="Arial" charset="0"/>
                <a:ea typeface="Arial" charset="0"/>
                <a:cs typeface="Arial" charset="0"/>
                <a:sym typeface="Georgia"/>
              </a:rPr>
              <a:t> is another unsupervised model for latent variable NLP.</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It was </a:t>
            </a:r>
            <a:r>
              <a:rPr lang="en-US" sz="2800" u="sng" dirty="0">
                <a:solidFill>
                  <a:schemeClr val="hlink"/>
                </a:solidFill>
                <a:latin typeface="Arial" charset="0"/>
                <a:ea typeface="Arial" charset="0"/>
                <a:cs typeface="Arial" charset="0"/>
                <a:sym typeface="Georgia"/>
                <a:hlinkClick r:id="rId3"/>
              </a:rPr>
              <a:t>originally released by Google</a:t>
            </a:r>
            <a:r>
              <a:rPr lang="en-US" sz="2800" dirty="0">
                <a:latin typeface="Arial" charset="0"/>
                <a:ea typeface="Arial" charset="0"/>
                <a:cs typeface="Arial" charset="0"/>
                <a:sym typeface="Georgia"/>
              </a:rPr>
              <a:t> and further </a:t>
            </a:r>
            <a:r>
              <a:rPr lang="en-US" sz="2800" u="sng" dirty="0">
                <a:solidFill>
                  <a:schemeClr val="hlink"/>
                </a:solidFill>
                <a:latin typeface="Arial" charset="0"/>
                <a:ea typeface="Arial" charset="0"/>
                <a:cs typeface="Arial" charset="0"/>
                <a:sym typeface="Georgia"/>
                <a:hlinkClick r:id="rId4"/>
              </a:rPr>
              <a:t>refined at Stanford</a:t>
            </a:r>
            <a:r>
              <a:rPr lang="en-US" sz="2800" dirty="0">
                <a:latin typeface="Arial" charset="0"/>
                <a:ea typeface="Arial" charset="0"/>
                <a:cs typeface="Arial" charset="0"/>
                <a:sym typeface="Georgia"/>
              </a:rPr>
              <a: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This model creates </a:t>
            </a:r>
            <a:r>
              <a:rPr lang="en-US" sz="2800" i="1" dirty="0">
                <a:latin typeface="Arial" charset="0"/>
                <a:ea typeface="Arial" charset="0"/>
                <a:cs typeface="Arial" charset="0"/>
                <a:sym typeface="Georgia"/>
              </a:rPr>
              <a:t>word vectors</a:t>
            </a:r>
            <a:r>
              <a:rPr lang="en-US" sz="2800" dirty="0">
                <a:latin typeface="Arial" charset="0"/>
                <a:ea typeface="Arial" charset="0"/>
                <a:cs typeface="Arial" charset="0"/>
                <a:sym typeface="Georgia"/>
              </a:rPr>
              <a:t>, multidimensional representations of words.  </a:t>
            </a:r>
          </a:p>
          <a:p>
            <a:pPr marR="0" lvl="0" algn="l" rtl="0">
              <a:spcBef>
                <a:spcPts val="0"/>
              </a:spcBef>
              <a:buNone/>
            </a:pPr>
            <a:endParaRPr sz="2800" dirty="0">
              <a:latin typeface="Arial" charset="0"/>
              <a:ea typeface="Arial" charset="0"/>
              <a:cs typeface="Arial" charset="0"/>
              <a:sym typeface="Georgia"/>
            </a:endParaRPr>
          </a:p>
          <a:p>
            <a:pPr marR="0" lvl="0" algn="ctr" rtl="0">
              <a:spcBef>
                <a:spcPts val="0"/>
              </a:spcBef>
              <a:buNone/>
            </a:pPr>
            <a:r>
              <a:rPr lang="en-US" sz="2400" dirty="0">
                <a:latin typeface="Arial" charset="0"/>
                <a:ea typeface="Arial" charset="0"/>
                <a:cs typeface="Arial" charset="0"/>
                <a:sym typeface="Consolas"/>
              </a:rPr>
              <a:t>assembly → [0.12315, 0.23425, 0.89745324, 0.235234, 0.234234, …]</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This is similar to having a distribution of concepts or topics that the word may come from.</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54" name="Shape 75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If we take our usual document-word matrix and take its transpose, instead of talking about words as being features of a document, we can talk about </a:t>
            </a:r>
            <a:r>
              <a:rPr lang="en-US" sz="2800" i="1" dirty="0">
                <a:latin typeface="Arial" charset="0"/>
                <a:ea typeface="Arial" charset="0"/>
                <a:cs typeface="Arial" charset="0"/>
                <a:sym typeface="Georgia"/>
              </a:rPr>
              <a:t>documents as being features of a specific word</a:t>
            </a:r>
            <a:r>
              <a:rPr lang="en-US" sz="2800" dirty="0">
                <a:latin typeface="Arial" charset="0"/>
                <a:ea typeface="Arial" charset="0"/>
                <a:cs typeface="Arial" charset="0"/>
                <a:sym typeface="Georgia"/>
              </a:rPr>
              <a: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In other words, how do we define or characterize a single word?</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pPr>
            <a:r>
              <a:rPr lang="en-US" sz="2800" dirty="0">
                <a:latin typeface="Arial" charset="0"/>
                <a:ea typeface="Arial" charset="0"/>
                <a:cs typeface="Arial" charset="0"/>
                <a:sym typeface="Georgia"/>
              </a:rPr>
              <a:t>We can do so by defining its dictionary definition.</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pPr>
            <a:r>
              <a:rPr lang="en-US" sz="2800" dirty="0">
                <a:latin typeface="Arial" charset="0"/>
                <a:ea typeface="Arial" charset="0"/>
                <a:cs typeface="Arial" charset="0"/>
                <a:sym typeface="Georgia"/>
              </a:rPr>
              <a:t>Or we can enumerate all of the ways we might use it.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LATENT VARIABLES AND NATURAL LANGUAGE PROCESSING</a:t>
            </a:r>
          </a:p>
        </p:txBody>
      </p:sp>
      <p:sp>
        <p:nvSpPr>
          <p:cNvPr id="441" name="Shape 441"/>
          <p:cNvSpPr txBox="1">
            <a:spLocks noGrp="1"/>
          </p:cNvSpPr>
          <p:nvPr>
            <p:ph type="body" idx="1"/>
          </p:nvPr>
        </p:nvSpPr>
        <p:spPr>
          <a:xfrm>
            <a:off x="635006" y="2343206"/>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1000"/>
              </a:spcBef>
              <a:buSzPct val="100000"/>
              <a:buFont typeface="Georgia"/>
              <a:buChar char="‣"/>
            </a:pPr>
            <a:r>
              <a:rPr lang="en-US" sz="2800" dirty="0">
                <a:latin typeface="Arial" charset="0"/>
                <a:ea typeface="Arial" charset="0"/>
                <a:cs typeface="Arial" charset="0"/>
                <a:sym typeface="Georgia"/>
              </a:rPr>
              <a:t>Understand what </a:t>
            </a:r>
            <a:r>
              <a:rPr lang="en-US" sz="2800" i="1" dirty="0">
                <a:latin typeface="Arial" charset="0"/>
                <a:ea typeface="Arial" charset="0"/>
                <a:cs typeface="Arial" charset="0"/>
                <a:sym typeface="Georgia"/>
              </a:rPr>
              <a:t>latent</a:t>
            </a:r>
            <a:r>
              <a:rPr lang="en-US" sz="2800" dirty="0">
                <a:latin typeface="Arial" charset="0"/>
                <a:ea typeface="Arial" charset="0"/>
                <a:cs typeface="Arial" charset="0"/>
                <a:sym typeface="Georgia"/>
              </a:rPr>
              <a:t> variables are</a:t>
            </a:r>
          </a:p>
          <a:p>
            <a:pPr marL="203200" marR="0" lvl="0" indent="-256540" algn="l" rtl="0">
              <a:spcBef>
                <a:spcPts val="1000"/>
              </a:spcBef>
              <a:buSzPct val="100000"/>
              <a:buFont typeface="Georgia"/>
              <a:buChar char="‣"/>
            </a:pPr>
            <a:r>
              <a:rPr lang="en-US" sz="2800" dirty="0">
                <a:latin typeface="Arial" charset="0"/>
                <a:ea typeface="Arial" charset="0"/>
                <a:cs typeface="Arial" charset="0"/>
                <a:sym typeface="Georgia"/>
              </a:rPr>
              <a:t>Understand the uses of </a:t>
            </a:r>
            <a:r>
              <a:rPr lang="en-US" sz="2800" i="1" dirty="0">
                <a:latin typeface="Arial" charset="0"/>
                <a:ea typeface="Arial" charset="0"/>
                <a:cs typeface="Arial" charset="0"/>
                <a:sym typeface="Georgia"/>
              </a:rPr>
              <a:t>latent variables</a:t>
            </a:r>
            <a:r>
              <a:rPr lang="en-US" sz="2800" dirty="0">
                <a:latin typeface="Arial" charset="0"/>
                <a:ea typeface="Arial" charset="0"/>
                <a:cs typeface="Arial" charset="0"/>
                <a:sym typeface="Georgia"/>
              </a:rPr>
              <a:t> in language processing</a:t>
            </a:r>
          </a:p>
          <a:p>
            <a:pPr marL="203200" marR="0" lvl="0" indent="-256540" algn="l" rtl="0">
              <a:spcBef>
                <a:spcPts val="1000"/>
              </a:spcBef>
              <a:buSzPct val="100000"/>
              <a:buFont typeface="Georgia"/>
              <a:buChar char="‣"/>
            </a:pPr>
            <a:r>
              <a:rPr lang="en-US" sz="2800" dirty="0">
                <a:latin typeface="Arial" charset="0"/>
                <a:ea typeface="Arial" charset="0"/>
                <a:cs typeface="Arial" charset="0"/>
                <a:sym typeface="Georgia"/>
              </a:rPr>
              <a:t>Use the </a:t>
            </a:r>
            <a:r>
              <a:rPr lang="en-US" sz="2800" i="1" dirty="0" smtClean="0">
                <a:latin typeface="Arial" charset="0"/>
                <a:ea typeface="Arial" charset="0"/>
                <a:cs typeface="Arial" charset="0"/>
                <a:sym typeface="Georgia"/>
              </a:rPr>
              <a:t>LDA</a:t>
            </a:r>
            <a:r>
              <a:rPr lang="en-US" sz="2800" dirty="0" smtClean="0">
                <a:latin typeface="Arial" charset="0"/>
                <a:ea typeface="Arial" charset="0"/>
                <a:cs typeface="Arial" charset="0"/>
                <a:sym typeface="Georgia"/>
              </a:rPr>
              <a:t> </a:t>
            </a:r>
            <a:r>
              <a:rPr lang="en-US" sz="2800" dirty="0">
                <a:latin typeface="Arial" charset="0"/>
                <a:ea typeface="Arial" charset="0"/>
                <a:cs typeface="Arial" charset="0"/>
                <a:sym typeface="Georgia"/>
              </a:rPr>
              <a:t>algorithms of </a:t>
            </a:r>
            <a:r>
              <a:rPr lang="en-US" sz="2800" dirty="0">
                <a:latin typeface="Arial" charset="0"/>
                <a:ea typeface="Arial" charset="0"/>
                <a:cs typeface="Arial" charset="0"/>
                <a:sym typeface="Consolas"/>
              </a:rPr>
              <a:t>genism</a:t>
            </a:r>
          </a:p>
          <a:p>
            <a:pPr marR="0" lvl="0" algn="l" rtl="0">
              <a:spcBef>
                <a:spcPts val="1000"/>
              </a:spcBef>
              <a:buNone/>
            </a:pPr>
            <a:endParaRPr sz="2800" dirty="0">
              <a:latin typeface="Arial" charset="0"/>
              <a:ea typeface="Arial" charset="0"/>
              <a:cs typeface="Arial" charset="0"/>
              <a:sym typeface="Georgia"/>
            </a:endParaRPr>
          </a:p>
          <a:p>
            <a:pPr marR="0" lvl="0" algn="l" rtl="0">
              <a:spcBef>
                <a:spcPts val="1000"/>
              </a:spcBef>
              <a:buNone/>
            </a:pPr>
            <a:endParaRPr sz="2800" dirty="0">
              <a:latin typeface="Arial" charset="0"/>
              <a:ea typeface="Arial" charset="0"/>
              <a:cs typeface="Arial" charset="0"/>
              <a:sym typeface="Georgia"/>
            </a:endParaRPr>
          </a:p>
        </p:txBody>
      </p:sp>
      <p:sp>
        <p:nvSpPr>
          <p:cNvPr id="442" name="Shape 442"/>
          <p:cNvSpPr txBox="1">
            <a:spLocks noGrp="1"/>
          </p:cNvSpPr>
          <p:nvPr>
            <p:ph type="title"/>
          </p:nvPr>
        </p:nvSpPr>
        <p:spPr>
          <a:xfrm>
            <a:off x="635000" y="1876156"/>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dirty="0">
                <a:latin typeface="Arial" charset="0"/>
                <a:ea typeface="Arial" charset="0"/>
                <a:cs typeface="Arial" charset="0"/>
                <a:sym typeface="Oswald"/>
              </a:rPr>
              <a:t>LEARNING OBJECTIVES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60" name="Shape 76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Clr>
                <a:srgbClr val="000000"/>
              </a:buClr>
              <a:buSzPct val="100000"/>
              <a:buFont typeface="Georgia"/>
              <a:buChar char="‣"/>
            </a:pPr>
            <a:r>
              <a:rPr lang="en-US" sz="2800" dirty="0">
                <a:latin typeface="Arial" charset="0"/>
                <a:ea typeface="Arial" charset="0"/>
                <a:cs typeface="Arial" charset="0"/>
                <a:sym typeface="Georgia"/>
              </a:rPr>
              <a:t>Given the word ‘Paris’, we have many contexts or uses we may find it in:</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lvl="0" algn="ctr" rtl="0">
              <a:lnSpc>
                <a:spcPct val="100000"/>
              </a:lnSpc>
              <a:spcBef>
                <a:spcPts val="0"/>
              </a:spcBef>
              <a:spcAft>
                <a:spcPts val="1200"/>
              </a:spcAft>
              <a:buNone/>
            </a:pPr>
            <a:r>
              <a:rPr lang="en-US" sz="1800" dirty="0">
                <a:solidFill>
                  <a:srgbClr val="333333"/>
                </a:solidFill>
                <a:highlight>
                  <a:srgbClr val="F7F7F7"/>
                </a:highlight>
                <a:latin typeface="Arial" charset="0"/>
                <a:ea typeface="Arial" charset="0"/>
                <a:cs typeface="Arial" charset="0"/>
                <a:sym typeface="Consolas"/>
              </a:rPr>
              <a:t>['_ is the capital of', '_, France', 'the capital city _', 'the restaurant in _',]</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There are also a bunch of contexts we </a:t>
            </a:r>
            <a:r>
              <a:rPr lang="en-US" sz="2800" i="1" dirty="0">
                <a:latin typeface="Arial" charset="0"/>
                <a:ea typeface="Arial" charset="0"/>
                <a:cs typeface="Arial" charset="0"/>
                <a:sym typeface="Georgia"/>
              </a:rPr>
              <a:t>don’t</a:t>
            </a:r>
            <a:r>
              <a:rPr lang="en-US" sz="2800" dirty="0">
                <a:latin typeface="Arial" charset="0"/>
                <a:ea typeface="Arial" charset="0"/>
                <a:cs typeface="Arial" charset="0"/>
                <a:sym typeface="Georgia"/>
              </a:rPr>
              <a:t> expect to find it in:</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lvl="0" algn="ctr" rtl="0">
              <a:lnSpc>
                <a:spcPct val="100000"/>
              </a:lnSpc>
              <a:spcBef>
                <a:spcPts val="0"/>
              </a:spcBef>
              <a:spcAft>
                <a:spcPts val="1200"/>
              </a:spcAft>
              <a:buNone/>
            </a:pPr>
            <a:r>
              <a:rPr lang="en-US" sz="1800" dirty="0">
                <a:solidFill>
                  <a:srgbClr val="333333"/>
                </a:solidFill>
                <a:highlight>
                  <a:srgbClr val="F7F7F7"/>
                </a:highlight>
                <a:latin typeface="Arial" charset="0"/>
                <a:ea typeface="Arial" charset="0"/>
                <a:cs typeface="Arial" charset="0"/>
                <a:sym typeface="Consolas"/>
              </a:rPr>
              <a:t>['can I have a _', 'there's too much _ on this' ... and millions more]</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We could make a feature or column for each of these contexts.</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We could represent ‘Paris’ in a sparse feature with all possible contexts.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66" name="Shape 76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Additionally, the first few examples represent the </a:t>
            </a:r>
            <a:r>
              <a:rPr lang="en-US" sz="2800" i="1" dirty="0">
                <a:latin typeface="Arial" charset="0"/>
                <a:ea typeface="Arial" charset="0"/>
                <a:cs typeface="Arial" charset="0"/>
                <a:sym typeface="Georgia"/>
              </a:rPr>
              <a:t>same</a:t>
            </a:r>
            <a:r>
              <a:rPr lang="en-US" sz="2800" dirty="0">
                <a:latin typeface="Arial" charset="0"/>
                <a:ea typeface="Arial" charset="0"/>
                <a:cs typeface="Arial" charset="0"/>
                <a:sym typeface="Georgia"/>
              </a:rPr>
              <a:t> concept:</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pPr>
            <a:r>
              <a:rPr lang="en-US" sz="2800" dirty="0">
                <a:latin typeface="Arial" charset="0"/>
                <a:ea typeface="Arial" charset="0"/>
                <a:cs typeface="Arial" charset="0"/>
                <a:sym typeface="Georgia"/>
              </a:rPr>
              <a:t>Paris is a city like thing, so it contains shops and restaurants.</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pPr>
            <a:r>
              <a:rPr lang="en-US" sz="2800" dirty="0">
                <a:latin typeface="Arial" charset="0"/>
                <a:ea typeface="Arial" charset="0"/>
                <a:cs typeface="Arial" charset="0"/>
                <a:sym typeface="Georgia"/>
              </a:rPr>
              <a:t>Paris is a capital city.</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We want to use </a:t>
            </a:r>
            <a:r>
              <a:rPr lang="en-US" sz="2800" b="1" dirty="0">
                <a:latin typeface="Arial" charset="0"/>
                <a:ea typeface="Arial" charset="0"/>
                <a:cs typeface="Arial" charset="0"/>
                <a:sym typeface="Georgia"/>
              </a:rPr>
              <a:t>dimensionality reduction</a:t>
            </a:r>
            <a:r>
              <a:rPr lang="en-US" sz="2800" dirty="0">
                <a:latin typeface="Arial" charset="0"/>
                <a:ea typeface="Arial" charset="0"/>
                <a:cs typeface="Arial" charset="0"/>
                <a:sym typeface="Georgia"/>
              </a:rPr>
              <a:t> to find a </a:t>
            </a:r>
            <a:r>
              <a:rPr lang="en-US" sz="2800" i="1" dirty="0">
                <a:latin typeface="Arial" charset="0"/>
                <a:ea typeface="Arial" charset="0"/>
                <a:cs typeface="Arial" charset="0"/>
                <a:sym typeface="Georgia"/>
              </a:rPr>
              <a:t>few</a:t>
            </a:r>
            <a:r>
              <a:rPr lang="en-US" sz="2800" dirty="0">
                <a:latin typeface="Arial" charset="0"/>
                <a:ea typeface="Arial" charset="0"/>
                <a:cs typeface="Arial" charset="0"/>
                <a:sym typeface="Georgia"/>
              </a:rPr>
              <a:t> concepts per word instead of </a:t>
            </a:r>
            <a:r>
              <a:rPr lang="en-US" sz="2800" i="1" dirty="0">
                <a:latin typeface="Arial" charset="0"/>
                <a:ea typeface="Arial" charset="0"/>
                <a:cs typeface="Arial" charset="0"/>
                <a:sym typeface="Georgia"/>
              </a:rPr>
              <a:t>all</a:t>
            </a:r>
            <a:r>
              <a:rPr lang="en-US" sz="2800" dirty="0">
                <a:latin typeface="Arial" charset="0"/>
                <a:ea typeface="Arial" charset="0"/>
                <a:cs typeface="Arial" charset="0"/>
                <a:sym typeface="Georgia"/>
              </a:rPr>
              <a:t> possible contexts.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Shape 77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72" name="Shape 77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With </a:t>
            </a:r>
            <a:r>
              <a:rPr lang="en-US" sz="2800" b="1">
                <a:latin typeface="Arial" charset="0"/>
                <a:ea typeface="Arial" charset="0"/>
                <a:cs typeface="Arial" charset="0"/>
                <a:sym typeface="Georgia"/>
              </a:rPr>
              <a:t>LDA</a:t>
            </a:r>
            <a:r>
              <a:rPr lang="en-US" sz="2800">
                <a:latin typeface="Arial" charset="0"/>
                <a:ea typeface="Arial" charset="0"/>
                <a:cs typeface="Arial" charset="0"/>
                <a:sym typeface="Georgia"/>
              </a:rPr>
              <a:t>, we could do this by identifying the topics a word was most likely to come from.</a:t>
            </a:r>
          </a:p>
          <a:p>
            <a:pPr marR="0" lvl="0" algn="l" rtl="0">
              <a:lnSpc>
                <a:spcPct val="100000"/>
              </a:lnSpc>
              <a:spcBef>
                <a:spcPts val="0"/>
              </a:spcBef>
              <a:spcAft>
                <a:spcPts val="0"/>
              </a:spcAft>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With </a:t>
            </a:r>
            <a:r>
              <a:rPr lang="en-US" sz="2800" b="1">
                <a:latin typeface="Arial" charset="0"/>
                <a:ea typeface="Arial" charset="0"/>
                <a:cs typeface="Arial" charset="0"/>
                <a:sym typeface="Georgia"/>
              </a:rPr>
              <a:t>Word2Vec</a:t>
            </a:r>
            <a:r>
              <a:rPr lang="en-US" sz="2800">
                <a:latin typeface="Arial" charset="0"/>
                <a:ea typeface="Arial" charset="0"/>
                <a:cs typeface="Arial" charset="0"/>
                <a:sym typeface="Georgia"/>
              </a:rPr>
              <a:t>, we will replace the overlapping contexts by some concept that represents them.</a:t>
            </a:r>
          </a:p>
          <a:p>
            <a:pPr marR="0" lvl="0" algn="l" rtl="0">
              <a:lnSpc>
                <a:spcPct val="100000"/>
              </a:lnSpc>
              <a:spcBef>
                <a:spcPts val="0"/>
              </a:spcBef>
              <a:spcAft>
                <a:spcPts val="0"/>
              </a:spcAft>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Like other techniques, our goal is to identify correlated columns and replace them with a new column that represents those replaced columns.</a:t>
            </a:r>
          </a:p>
          <a:p>
            <a:pPr marR="0" lvl="0" algn="l" rtl="0">
              <a:lnSpc>
                <a:spcPct val="100000"/>
              </a:lnSpc>
              <a:spcBef>
                <a:spcPts val="0"/>
              </a:spcBef>
              <a:spcAft>
                <a:spcPts val="0"/>
              </a:spcAft>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We can replace the [‘_ is a city’, ‘_ is a capital’, ‘I flew into _ today’]  columns by a single column, ‘IsACity’.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Shape 77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With a trained model, Word2Vec can be used for many tasks.</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A commonly used feature of Word2Vec is being able to ask what words are similar to each other.</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example, if you ask for words similar to ‘</a:t>
            </a:r>
            <a:r>
              <a:rPr lang="en-US" sz="2800" dirty="0" err="1">
                <a:latin typeface="Arial" charset="0"/>
                <a:ea typeface="Arial" charset="0"/>
                <a:cs typeface="Arial" charset="0"/>
                <a:sym typeface="Georgia"/>
              </a:rPr>
              <a:t>france</a:t>
            </a:r>
            <a:r>
              <a:rPr lang="en-US" sz="2800" dirty="0">
                <a:latin typeface="Arial" charset="0"/>
                <a:ea typeface="Arial" charset="0"/>
                <a:cs typeface="Arial" charset="0"/>
                <a:sym typeface="Georgia"/>
              </a:rPr>
              <a:t>’, you would get:</a:t>
            </a:r>
          </a:p>
          <a:p>
            <a:pPr marR="0" lvl="0" algn="l" rtl="0">
              <a:lnSpc>
                <a:spcPct val="100000"/>
              </a:lnSpc>
              <a:spcBef>
                <a:spcPts val="0"/>
              </a:spcBef>
              <a:spcAft>
                <a:spcPts val="0"/>
              </a:spcAft>
              <a:buNone/>
            </a:pPr>
            <a:endParaRPr sz="600" dirty="0">
              <a:latin typeface="Consolas"/>
              <a:ea typeface="Consolas"/>
              <a:cs typeface="Consolas"/>
              <a:sym typeface="Consolas"/>
            </a:endParaRPr>
          </a:p>
          <a:p>
            <a:pPr lvl="0" algn="ctr" rtl="0">
              <a:lnSpc>
                <a:spcPct val="115000"/>
              </a:lnSpc>
              <a:spcBef>
                <a:spcPts val="800"/>
              </a:spcBef>
              <a:spcAft>
                <a:spcPts val="800"/>
              </a:spcAft>
              <a:buNone/>
            </a:pPr>
            <a:r>
              <a:rPr lang="en-US" sz="2200" dirty="0" err="1">
                <a:solidFill>
                  <a:srgbClr val="006600"/>
                </a:solidFill>
                <a:highlight>
                  <a:srgbClr val="FFFFFF"/>
                </a:highlight>
                <a:latin typeface="Consolas"/>
                <a:ea typeface="Consolas"/>
                <a:cs typeface="Consolas"/>
                <a:sym typeface="Consolas"/>
              </a:rPr>
              <a:t>spain</a:t>
            </a:r>
            <a:r>
              <a:rPr lang="en-US" sz="2200" dirty="0">
                <a:solidFill>
                  <a:srgbClr val="006600"/>
                </a:solidFill>
                <a:highlight>
                  <a:srgbClr val="FFFFFF"/>
                </a:highlight>
                <a:latin typeface="Consolas"/>
                <a:ea typeface="Consolas"/>
                <a:cs typeface="Consolas"/>
                <a:sym typeface="Consolas"/>
              </a:rPr>
              <a:t>		0.678515</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belgium</a:t>
            </a:r>
            <a:r>
              <a:rPr lang="en-US" sz="2200" dirty="0">
                <a:solidFill>
                  <a:srgbClr val="006600"/>
                </a:solidFill>
                <a:highlight>
                  <a:srgbClr val="FFFFFF"/>
                </a:highlight>
                <a:latin typeface="Consolas"/>
                <a:ea typeface="Consolas"/>
                <a:cs typeface="Consolas"/>
                <a:sym typeface="Consolas"/>
              </a:rPr>
              <a:t>		0.665923</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netherlands</a:t>
            </a:r>
            <a:r>
              <a:rPr lang="en-US" sz="2200" dirty="0">
                <a:solidFill>
                  <a:srgbClr val="006600"/>
                </a:solidFill>
                <a:highlight>
                  <a:srgbClr val="FFFFFF"/>
                </a:highlight>
                <a:latin typeface="Consolas"/>
                <a:ea typeface="Consolas"/>
                <a:cs typeface="Consolas"/>
                <a:sym typeface="Consolas"/>
              </a:rPr>
              <a:t>		0.652428</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italy</a:t>
            </a:r>
            <a:r>
              <a:rPr lang="en-US" sz="2200" dirty="0">
                <a:solidFill>
                  <a:srgbClr val="006600"/>
                </a:solidFill>
                <a:highlight>
                  <a:srgbClr val="FFFFFF"/>
                </a:highlight>
                <a:latin typeface="Consolas"/>
                <a:ea typeface="Consolas"/>
                <a:cs typeface="Consolas"/>
                <a:sym typeface="Consolas"/>
              </a:rPr>
              <a:t>		0.633130</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switzerland</a:t>
            </a:r>
            <a:r>
              <a:rPr lang="en-US" sz="2200" dirty="0">
                <a:solidFill>
                  <a:srgbClr val="006600"/>
                </a:solidFill>
                <a:highlight>
                  <a:srgbClr val="FFFFFF"/>
                </a:highlight>
                <a:latin typeface="Consolas"/>
                <a:ea typeface="Consolas"/>
                <a:cs typeface="Consolas"/>
                <a:sym typeface="Consolas"/>
              </a:rPr>
              <a:t>		0.622323</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luxembourg</a:t>
            </a:r>
            <a:r>
              <a:rPr lang="en-US" sz="2200" dirty="0">
                <a:solidFill>
                  <a:srgbClr val="006600"/>
                </a:solidFill>
                <a:highlight>
                  <a:srgbClr val="FFFFFF"/>
                </a:highlight>
                <a:latin typeface="Consolas"/>
                <a:ea typeface="Consolas"/>
                <a:cs typeface="Consolas"/>
                <a:sym typeface="Consolas"/>
              </a:rPr>
              <a:t>		0.610033</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portugal</a:t>
            </a:r>
            <a:r>
              <a:rPr lang="en-US" sz="2200" dirty="0">
                <a:solidFill>
                  <a:srgbClr val="006600"/>
                </a:solidFill>
                <a:highlight>
                  <a:srgbClr val="FFFFFF"/>
                </a:highlight>
                <a:latin typeface="Consolas"/>
                <a:ea typeface="Consolas"/>
                <a:cs typeface="Consolas"/>
                <a:sym typeface="Consolas"/>
              </a:rPr>
              <a:t>		0.577154</a:t>
            </a:r>
            <a:r>
              <a:rPr lang="en-US" sz="1800" dirty="0">
                <a:solidFill>
                  <a:srgbClr val="006600"/>
                </a:solidFill>
                <a:highlight>
                  <a:srgbClr val="FFFFFF"/>
                </a:highlight>
                <a:latin typeface="Consolas"/>
                <a:ea typeface="Consolas"/>
                <a:cs typeface="Consolas"/>
                <a:sym typeface="Consolas"/>
              </a:rPr>
              <a:t/>
            </a:r>
            <a:br>
              <a:rPr lang="en-US" sz="1800" dirty="0">
                <a:solidFill>
                  <a:srgbClr val="006600"/>
                </a:solidFill>
                <a:highlight>
                  <a:srgbClr val="FFFFFF"/>
                </a:highlight>
                <a:latin typeface="Consolas"/>
                <a:ea typeface="Consolas"/>
                <a:cs typeface="Consolas"/>
                <a:sym typeface="Consolas"/>
              </a:rPr>
            </a:br>
            <a:endParaRPr lang="en-US" sz="1800" dirty="0">
              <a:solidFill>
                <a:srgbClr val="006600"/>
              </a:solidFill>
              <a:highlight>
                <a:srgbClr val="FFFFFF"/>
              </a:highlight>
              <a:latin typeface="Consolas"/>
              <a:ea typeface="Consolas"/>
              <a:cs typeface="Consolas"/>
              <a:sym typeface="Consolas"/>
            </a:endParaRPr>
          </a:p>
        </p:txBody>
      </p:sp>
      <p:sp>
        <p:nvSpPr>
          <p:cNvPr id="778" name="Shape 77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WORD2VEC</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Shape 78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WORD2VEC</a:t>
            </a:r>
          </a:p>
        </p:txBody>
      </p:sp>
      <p:sp>
        <p:nvSpPr>
          <p:cNvPr id="784" name="Shape 78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lnSpc>
                <a:spcPct val="100000"/>
              </a:lnSpc>
              <a:spcBef>
                <a:spcPts val="0"/>
              </a:spcBef>
              <a:spcAft>
                <a:spcPts val="0"/>
              </a:spcAft>
              <a:buNone/>
            </a:pPr>
            <a:endParaRPr sz="2800" dirty="0">
              <a:latin typeface="Georgia"/>
              <a:ea typeface="Georgia"/>
              <a:cs typeface="Georgia"/>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If we have data for other languages, Word2Vec could also be used for translation.</a:t>
            </a:r>
          </a:p>
        </p:txBody>
      </p:sp>
      <p:pic>
        <p:nvPicPr>
          <p:cNvPr id="785" name="Shape 785"/>
          <p:cNvPicPr preferRelativeResize="0"/>
          <p:nvPr/>
        </p:nvPicPr>
        <p:blipFill>
          <a:blip r:embed="rId3">
            <a:alphaModFix/>
          </a:blip>
          <a:stretch>
            <a:fillRect/>
          </a:stretch>
        </p:blipFill>
        <p:spPr>
          <a:xfrm>
            <a:off x="1559899" y="3033050"/>
            <a:ext cx="9885000" cy="3542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Shape 790"/>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ACTIVITY:  KNOWLEDGE CHECK</a:t>
            </a:r>
          </a:p>
        </p:txBody>
      </p:sp>
      <p:pic>
        <p:nvPicPr>
          <p:cNvPr id="791" name="Shape 791"/>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792" name="Shape 792"/>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793" name="Shape 793"/>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Answers to the above questions</a:t>
            </a:r>
          </a:p>
        </p:txBody>
      </p:sp>
      <p:sp>
        <p:nvSpPr>
          <p:cNvPr id="794" name="Shape 794"/>
          <p:cNvSpPr/>
          <p:nvPr/>
        </p:nvSpPr>
        <p:spPr>
          <a:xfrm>
            <a:off x="2961475" y="2224349"/>
            <a:ext cx="9174599" cy="3010199"/>
          </a:xfrm>
          <a:prstGeom prst="rect">
            <a:avLst/>
          </a:prstGeom>
          <a:noFill/>
          <a:ln>
            <a:noFill/>
          </a:ln>
        </p:spPr>
        <p:txBody>
          <a:bodyPr lIns="50800" tIns="50800" rIns="50800" bIns="50800" anchor="ctr" anchorCtr="0">
            <a:noAutofit/>
          </a:bodyPr>
          <a:lstStyle/>
          <a:p>
            <a:pPr marL="457200" lvl="0" indent="-342900" rtl="0">
              <a:spcBef>
                <a:spcPts val="0"/>
              </a:spcBef>
              <a:buClr>
                <a:schemeClr val="dk1"/>
              </a:buClr>
              <a:buSzPct val="100000"/>
              <a:buFont typeface="Georgia"/>
              <a:buAutoNum type="arabicPeriod"/>
            </a:pPr>
            <a:r>
              <a:rPr lang="en-US" sz="1800">
                <a:solidFill>
                  <a:schemeClr val="dk1"/>
                </a:solidFill>
                <a:latin typeface="Arial" charset="0"/>
                <a:ea typeface="Arial" charset="0"/>
                <a:cs typeface="Arial" charset="0"/>
                <a:sym typeface="Georgia"/>
              </a:rPr>
              <a:t>After reviewing the analogies, brainstorm some word vector math.  </a:t>
            </a:r>
            <a:br>
              <a:rPr lang="en-US" sz="1800">
                <a:solidFill>
                  <a:schemeClr val="dk1"/>
                </a:solidFill>
                <a:latin typeface="Arial" charset="0"/>
                <a:ea typeface="Arial" charset="0"/>
                <a:cs typeface="Arial" charset="0"/>
                <a:sym typeface="Georgia"/>
              </a:rPr>
            </a:br>
            <a:r>
              <a:rPr lang="en-US" sz="1800">
                <a:solidFill>
                  <a:schemeClr val="dk1"/>
                </a:solidFill>
                <a:latin typeface="Arial" charset="0"/>
                <a:ea typeface="Arial" charset="0"/>
                <a:cs typeface="Arial" charset="0"/>
                <a:sym typeface="Georgia"/>
              </a:rPr>
              <a:t/>
            </a:r>
            <a:br>
              <a:rPr lang="en-US" sz="1800">
                <a:solidFill>
                  <a:schemeClr val="dk1"/>
                </a:solidFill>
                <a:latin typeface="Arial" charset="0"/>
                <a:ea typeface="Arial" charset="0"/>
                <a:cs typeface="Arial" charset="0"/>
                <a:sym typeface="Georgia"/>
              </a:rPr>
            </a:br>
            <a:r>
              <a:rPr lang="en-US" sz="1800">
                <a:solidFill>
                  <a:schemeClr val="dk1"/>
                </a:solidFill>
                <a:latin typeface="Arial" charset="0"/>
                <a:ea typeface="Arial" charset="0"/>
                <a:cs typeface="Arial" charset="0"/>
                <a:sym typeface="Georgia"/>
              </a:rPr>
              <a:t>For example, what do you think would happen if you subtracted the vector for ‘Man’ from ‘King’.  Do you think you would get ‘Queen’?</a:t>
            </a:r>
          </a:p>
        </p:txBody>
      </p:sp>
      <p:sp>
        <p:nvSpPr>
          <p:cNvPr id="795" name="Shape 795"/>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796" name="Shape 796"/>
          <p:cNvSpPr/>
          <p:nvPr/>
        </p:nvSpPr>
        <p:spPr>
          <a:xfrm>
            <a:off x="2989800" y="1776150"/>
            <a:ext cx="95763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Arial" charset="0"/>
                <a:ea typeface="Arial" charset="0"/>
                <a:cs typeface="Arial" charset="0"/>
                <a:sym typeface="Oswald"/>
              </a:rPr>
              <a:t>ANSWER THE FOLLOWING QUESTIONS</a:t>
            </a:r>
          </a:p>
        </p:txBody>
      </p:sp>
      <p:cxnSp>
        <p:nvCxnSpPr>
          <p:cNvPr id="797" name="Shape 797"/>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Shape 80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DEMO	</a:t>
            </a:r>
          </a:p>
        </p:txBody>
      </p:sp>
      <p:sp>
        <p:nvSpPr>
          <p:cNvPr id="803" name="Shape 803"/>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WORD2VEC IN GENSIM</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Shape 808"/>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We will build a Word2Vec model using the body text of the articles available in the </a:t>
            </a:r>
            <a:r>
              <a:rPr lang="en-US" sz="2800" dirty="0" err="1">
                <a:latin typeface="Arial" charset="0"/>
                <a:ea typeface="Arial" charset="0"/>
                <a:cs typeface="Arial" charset="0"/>
                <a:sym typeface="Georgia"/>
              </a:rPr>
              <a:t>StumbleUpon</a:t>
            </a:r>
            <a:r>
              <a:rPr lang="en-US" sz="2800" dirty="0">
                <a:latin typeface="Arial" charset="0"/>
                <a:ea typeface="Arial" charset="0"/>
                <a:cs typeface="Arial" charset="0"/>
                <a:sym typeface="Georgia"/>
              </a:rPr>
              <a:t> dataset.</a:t>
            </a:r>
          </a:p>
          <a:p>
            <a:pPr marR="0" lvl="0" algn="l" rtl="0">
              <a:spcBef>
                <a:spcPts val="0"/>
              </a:spcBef>
              <a:buNone/>
            </a:pPr>
            <a:endParaRPr sz="2400" dirty="0">
              <a:latin typeface="Georgia"/>
              <a:ea typeface="Georgia"/>
              <a:cs typeface="Georgia"/>
              <a:sym typeface="Georgia"/>
            </a:endParaRPr>
          </a:p>
          <a:p>
            <a:pPr lvl="0" rtl="0">
              <a:lnSpc>
                <a:spcPct val="145000"/>
              </a:lnSpc>
              <a:spcBef>
                <a:spcPts val="0"/>
              </a:spcBef>
              <a:buNone/>
            </a:pPr>
            <a:r>
              <a:rPr lang="en-US" sz="2400" dirty="0">
                <a:highlight>
                  <a:srgbClr val="F7F7F7"/>
                </a:highlight>
                <a:latin typeface="Consolas"/>
                <a:ea typeface="Consolas"/>
                <a:cs typeface="Consolas"/>
                <a:sym typeface="Consolas"/>
              </a:rPr>
              <a:t>from gensim.models.word2vec import Word2Vec</a:t>
            </a:r>
          </a:p>
          <a:p>
            <a:pPr lvl="0" rtl="0">
              <a:lnSpc>
                <a:spcPct val="145000"/>
              </a:lnSpc>
              <a:spcBef>
                <a:spcPts val="0"/>
              </a:spcBef>
              <a:buNone/>
            </a:pPr>
            <a:endParaRPr sz="2400" dirty="0">
              <a:solidFill>
                <a:srgbClr val="969896"/>
              </a:solidFill>
              <a:highlight>
                <a:srgbClr val="F7F7F7"/>
              </a:highlight>
              <a:latin typeface="Consolas"/>
              <a:ea typeface="Consolas"/>
              <a:cs typeface="Consolas"/>
              <a:sym typeface="Consolas"/>
            </a:endParaRPr>
          </a:p>
          <a:p>
            <a:pPr lvl="0" rtl="0">
              <a:lnSpc>
                <a:spcPct val="145000"/>
              </a:lnSpc>
              <a:spcBef>
                <a:spcPts val="0"/>
              </a:spcBef>
              <a:buClr>
                <a:schemeClr val="dk1"/>
              </a:buClr>
              <a:buSzPct val="45833"/>
              <a:buFont typeface="Arial"/>
              <a:buNone/>
            </a:pPr>
            <a:r>
              <a:rPr lang="en-US" sz="2400" dirty="0">
                <a:solidFill>
                  <a:srgbClr val="969896"/>
                </a:solidFill>
                <a:highlight>
                  <a:srgbClr val="F7F7F7"/>
                </a:highlight>
                <a:latin typeface="Consolas"/>
                <a:ea typeface="Consolas"/>
                <a:cs typeface="Consolas"/>
                <a:sym typeface="Consolas"/>
              </a:rPr>
              <a:t># Setup the body text</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text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data.body.dropna</a:t>
            </a:r>
            <a:r>
              <a:rPr lang="en-US" sz="2400" dirty="0">
                <a:solidFill>
                  <a:srgbClr val="333333"/>
                </a:solidFill>
                <a:highlight>
                  <a:srgbClr val="F7F7F7"/>
                </a:highlight>
                <a:latin typeface="Consolas"/>
                <a:ea typeface="Consolas"/>
                <a:cs typeface="Consolas"/>
                <a:sym typeface="Consolas"/>
              </a:rPr>
              <a:t>().map(</a:t>
            </a:r>
            <a:r>
              <a:rPr lang="en-US" sz="2400" dirty="0">
                <a:solidFill>
                  <a:srgbClr val="A71D5D"/>
                </a:solidFill>
                <a:highlight>
                  <a:srgbClr val="F7F7F7"/>
                </a:highlight>
                <a:latin typeface="Consolas"/>
                <a:ea typeface="Consolas"/>
                <a:cs typeface="Consolas"/>
                <a:sym typeface="Consolas"/>
              </a:rPr>
              <a:t>lambda</a:t>
            </a:r>
            <a:r>
              <a:rPr lang="en-US" sz="2400" dirty="0">
                <a:solidFill>
                  <a:srgbClr val="333333"/>
                </a:solidFill>
                <a:highlight>
                  <a:srgbClr val="F7F7F7"/>
                </a:highlight>
                <a:latin typeface="Consolas"/>
                <a:ea typeface="Consolas"/>
                <a:cs typeface="Consolas"/>
                <a:sym typeface="Consolas"/>
              </a:rPr>
              <a:t> x: </a:t>
            </a:r>
            <a:r>
              <a:rPr lang="en-US" sz="2400" dirty="0" err="1">
                <a:solidFill>
                  <a:srgbClr val="333333"/>
                </a:solidFill>
                <a:highlight>
                  <a:srgbClr val="F7F7F7"/>
                </a:highlight>
                <a:latin typeface="Consolas"/>
                <a:ea typeface="Consolas"/>
                <a:cs typeface="Consolas"/>
                <a:sym typeface="Consolas"/>
              </a:rPr>
              <a:t>x.split</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A71D5D"/>
                </a:solidFill>
                <a:highlight>
                  <a:srgbClr val="F7F7F7"/>
                </a:highlight>
                <a:latin typeface="Consolas"/>
                <a:ea typeface="Consolas"/>
                <a:cs typeface="Consolas"/>
                <a:sym typeface="Consolas"/>
              </a:rPr>
              <a:t>from</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gensim.models</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import</a:t>
            </a:r>
            <a:r>
              <a:rPr lang="en-US" sz="2400" dirty="0">
                <a:solidFill>
                  <a:srgbClr val="333333"/>
                </a:solidFill>
                <a:highlight>
                  <a:srgbClr val="F7F7F7"/>
                </a:highlight>
                <a:latin typeface="Consolas"/>
                <a:ea typeface="Consolas"/>
                <a:cs typeface="Consolas"/>
                <a:sym typeface="Consolas"/>
              </a:rPr>
              <a:t> Word2Vec</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model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Word2Vec(text, </a:t>
            </a:r>
            <a:r>
              <a:rPr lang="en-US" sz="2400" dirty="0">
                <a:solidFill>
                  <a:srgbClr val="ED6A43"/>
                </a:solidFill>
                <a:highlight>
                  <a:srgbClr val="F7F7F7"/>
                </a:highlight>
                <a:latin typeface="Consolas"/>
                <a:ea typeface="Consolas"/>
                <a:cs typeface="Consolas"/>
                <a:sym typeface="Consolas"/>
              </a:rPr>
              <a:t>size</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100</a:t>
            </a:r>
            <a:r>
              <a:rPr lang="en-US" sz="2400" dirty="0">
                <a:solidFill>
                  <a:srgbClr val="333333"/>
                </a:solidFill>
                <a:highlight>
                  <a:srgbClr val="F7F7F7"/>
                </a:highlight>
                <a:latin typeface="Consolas"/>
                <a:ea typeface="Consolas"/>
                <a:cs typeface="Consolas"/>
                <a:sym typeface="Consolas"/>
              </a:rPr>
              <a:t>, </a:t>
            </a:r>
            <a:r>
              <a:rPr lang="en-US" sz="2400" dirty="0">
                <a:solidFill>
                  <a:srgbClr val="ED6A43"/>
                </a:solidFill>
                <a:highlight>
                  <a:srgbClr val="F7F7F7"/>
                </a:highlight>
                <a:latin typeface="Consolas"/>
                <a:ea typeface="Consolas"/>
                <a:cs typeface="Consolas"/>
                <a:sym typeface="Consolas"/>
              </a:rPr>
              <a:t>window</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5</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ED6A43"/>
                </a:solidFill>
                <a:highlight>
                  <a:srgbClr val="F7F7F7"/>
                </a:highlight>
                <a:latin typeface="Consolas"/>
                <a:ea typeface="Consolas"/>
                <a:cs typeface="Consolas"/>
                <a:sym typeface="Consolas"/>
              </a:rPr>
              <a:t>min_count</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5</a:t>
            </a:r>
            <a:r>
              <a:rPr lang="en-US" sz="2400" dirty="0">
                <a:solidFill>
                  <a:srgbClr val="333333"/>
                </a:solidFill>
                <a:highlight>
                  <a:srgbClr val="F7F7F7"/>
                </a:highlight>
                <a:latin typeface="Consolas"/>
                <a:ea typeface="Consolas"/>
                <a:cs typeface="Consolas"/>
                <a:sym typeface="Consolas"/>
              </a:rPr>
              <a:t>, </a:t>
            </a:r>
            <a:r>
              <a:rPr lang="en-US" sz="2400" dirty="0">
                <a:solidFill>
                  <a:srgbClr val="ED6A43"/>
                </a:solidFill>
                <a:highlight>
                  <a:srgbClr val="F7F7F7"/>
                </a:highlight>
                <a:latin typeface="Consolas"/>
                <a:ea typeface="Consolas"/>
                <a:cs typeface="Consolas"/>
                <a:sym typeface="Consolas"/>
              </a:rPr>
              <a:t>workers</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4</a:t>
            </a:r>
            <a:r>
              <a:rPr lang="en-US" sz="2400" dirty="0">
                <a:solidFill>
                  <a:srgbClr val="333333"/>
                </a:solidFill>
                <a:highlight>
                  <a:srgbClr val="F7F7F7"/>
                </a:highlight>
                <a:latin typeface="Consolas"/>
                <a:ea typeface="Consolas"/>
                <a:cs typeface="Consolas"/>
                <a:sym typeface="Consolas"/>
              </a:rPr>
              <a:t>)</a:t>
            </a:r>
          </a:p>
          <a:p>
            <a:pPr marR="0" lvl="0" algn="l" rtl="0">
              <a:spcBef>
                <a:spcPts val="0"/>
              </a:spcBef>
              <a:buNone/>
            </a:pPr>
            <a:endParaRPr sz="2800" dirty="0">
              <a:latin typeface="Georgia"/>
              <a:ea typeface="Georgia"/>
              <a:cs typeface="Georgia"/>
              <a:sym typeface="Georgia"/>
            </a:endParaRPr>
          </a:p>
        </p:txBody>
      </p:sp>
      <p:sp>
        <p:nvSpPr>
          <p:cNvPr id="809" name="Shape 80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WORD2VEC IN GENSIM</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Shape 814"/>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 </a:t>
            </a:r>
            <a:r>
              <a:rPr lang="en-US" sz="2800" dirty="0">
                <a:latin typeface="Arial" charset="0"/>
                <a:ea typeface="Arial" charset="0"/>
                <a:cs typeface="Arial" charset="0"/>
                <a:sym typeface="Consolas"/>
              </a:rPr>
              <a:t>Word2Vec</a:t>
            </a:r>
            <a:r>
              <a:rPr lang="en-US" sz="2800" dirty="0">
                <a:latin typeface="Arial" charset="0"/>
                <a:ea typeface="Arial" charset="0"/>
                <a:cs typeface="Arial" charset="0"/>
                <a:sym typeface="Georgia"/>
              </a:rPr>
              <a:t> class has many arguments.</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pPr>
            <a:r>
              <a:rPr lang="en-US" sz="2800" dirty="0">
                <a:latin typeface="Arial" charset="0"/>
                <a:ea typeface="Arial" charset="0"/>
                <a:cs typeface="Arial" charset="0"/>
                <a:sym typeface="Consolas"/>
              </a:rPr>
              <a:t>size</a:t>
            </a:r>
            <a:r>
              <a:rPr lang="en-US" sz="2800" dirty="0">
                <a:latin typeface="Arial" charset="0"/>
                <a:ea typeface="Arial" charset="0"/>
                <a:cs typeface="Arial" charset="0"/>
                <a:sym typeface="Georgia"/>
              </a:rPr>
              <a:t> represents how many concepts or topics we should use.</a:t>
            </a:r>
          </a:p>
          <a:p>
            <a:pPr marR="0" lvl="0" algn="l" rtl="0">
              <a:spcBef>
                <a:spcPts val="0"/>
              </a:spcBef>
              <a:buNone/>
            </a:pPr>
            <a:endParaRPr sz="2800" dirty="0">
              <a:latin typeface="Arial" charset="0"/>
              <a:ea typeface="Arial" charset="0"/>
              <a:cs typeface="Arial" charset="0"/>
              <a:sym typeface="Consolas"/>
            </a:endParaRPr>
          </a:p>
          <a:p>
            <a:pPr marR="0" lvl="1" algn="l" rtl="0">
              <a:spcBef>
                <a:spcPts val="0"/>
              </a:spcBef>
              <a:buSzPct val="100000"/>
              <a:buFont typeface="Georgia"/>
            </a:pPr>
            <a:r>
              <a:rPr lang="en-US" sz="2800" dirty="0">
                <a:latin typeface="Arial" charset="0"/>
                <a:ea typeface="Arial" charset="0"/>
                <a:cs typeface="Arial" charset="0"/>
                <a:sym typeface="Consolas"/>
              </a:rPr>
              <a:t>window</a:t>
            </a:r>
            <a:r>
              <a:rPr lang="en-US" sz="2800" dirty="0">
                <a:latin typeface="Arial" charset="0"/>
                <a:ea typeface="Arial" charset="0"/>
                <a:cs typeface="Arial" charset="0"/>
                <a:sym typeface="Georgia"/>
              </a:rPr>
              <a:t> represents how many words surrounding a sentence we should use as our original feature.</a:t>
            </a:r>
          </a:p>
          <a:p>
            <a:pPr marR="0" lvl="0" algn="l" rtl="0">
              <a:spcBef>
                <a:spcPts val="0"/>
              </a:spcBef>
              <a:buNone/>
            </a:pPr>
            <a:endParaRPr sz="2800" dirty="0">
              <a:latin typeface="Arial" charset="0"/>
              <a:ea typeface="Arial" charset="0"/>
              <a:cs typeface="Arial" charset="0"/>
              <a:sym typeface="Consolas"/>
            </a:endParaRPr>
          </a:p>
          <a:p>
            <a:pPr marR="0" lvl="1" algn="l" rtl="0">
              <a:spcBef>
                <a:spcPts val="0"/>
              </a:spcBef>
              <a:buSzPct val="100000"/>
              <a:buFont typeface="Georgia"/>
            </a:pPr>
            <a:r>
              <a:rPr lang="en-US" sz="2800" dirty="0" err="1">
                <a:latin typeface="Arial" charset="0"/>
                <a:ea typeface="Arial" charset="0"/>
                <a:cs typeface="Arial" charset="0"/>
                <a:sym typeface="Consolas"/>
              </a:rPr>
              <a:t>min_count</a:t>
            </a:r>
            <a:r>
              <a:rPr lang="en-US" sz="2800" dirty="0">
                <a:latin typeface="Arial" charset="0"/>
                <a:ea typeface="Arial" charset="0"/>
                <a:cs typeface="Arial" charset="0"/>
                <a:sym typeface="Georgia"/>
              </a:rPr>
              <a:t> is the number of times that context or word must appear.</a:t>
            </a:r>
          </a:p>
          <a:p>
            <a:pPr marR="0" lvl="0" algn="l" rtl="0">
              <a:spcBef>
                <a:spcPts val="0"/>
              </a:spcBef>
              <a:buNone/>
            </a:pPr>
            <a:endParaRPr sz="2800" dirty="0">
              <a:latin typeface="Arial" charset="0"/>
              <a:ea typeface="Arial" charset="0"/>
              <a:cs typeface="Arial" charset="0"/>
              <a:sym typeface="Consolas"/>
            </a:endParaRPr>
          </a:p>
          <a:p>
            <a:pPr marR="0" lvl="1" algn="l" rtl="0">
              <a:spcBef>
                <a:spcPts val="0"/>
              </a:spcBef>
              <a:buSzPct val="100000"/>
              <a:buFont typeface="Georgia"/>
            </a:pPr>
            <a:r>
              <a:rPr lang="en-US" sz="2800" dirty="0">
                <a:latin typeface="Arial" charset="0"/>
                <a:ea typeface="Arial" charset="0"/>
                <a:cs typeface="Arial" charset="0"/>
                <a:sym typeface="Consolas"/>
              </a:rPr>
              <a:t>workers</a:t>
            </a:r>
            <a:r>
              <a:rPr lang="en-US" sz="2800" dirty="0">
                <a:latin typeface="Arial" charset="0"/>
                <a:ea typeface="Arial" charset="0"/>
                <a:cs typeface="Arial" charset="0"/>
                <a:sym typeface="Georgia"/>
              </a:rPr>
              <a:t> is the number of CPU cores to use to speed up model training.</a:t>
            </a:r>
          </a:p>
          <a:p>
            <a:pPr marL="0" marR="0" lvl="0" indent="0" algn="l" rtl="0">
              <a:spcBef>
                <a:spcPts val="0"/>
              </a:spcBef>
              <a:buNone/>
            </a:pPr>
            <a:endParaRPr sz="2800" dirty="0">
              <a:latin typeface="Arial" charset="0"/>
              <a:ea typeface="Arial" charset="0"/>
              <a:cs typeface="Arial" charset="0"/>
              <a:sym typeface="Georgia"/>
            </a:endParaRPr>
          </a:p>
        </p:txBody>
      </p:sp>
      <p:sp>
        <p:nvSpPr>
          <p:cNvPr id="815" name="Shape 81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 IN GENSIM</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Shape 820"/>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 model has a </a:t>
            </a:r>
            <a:r>
              <a:rPr lang="en-US" sz="2800" dirty="0" err="1">
                <a:latin typeface="Arial" charset="0"/>
                <a:ea typeface="Arial" charset="0"/>
                <a:cs typeface="Arial" charset="0"/>
                <a:sym typeface="Georgia"/>
              </a:rPr>
              <a:t>most_similar</a:t>
            </a:r>
            <a:r>
              <a:rPr lang="en-US" sz="2800" dirty="0">
                <a:latin typeface="Arial" charset="0"/>
                <a:ea typeface="Arial" charset="0"/>
                <a:cs typeface="Arial" charset="0"/>
                <a:sym typeface="Georgia"/>
              </a:rPr>
              <a:t> function that helps find the words </a:t>
            </a:r>
            <a:r>
              <a:rPr lang="en-US" sz="2800" i="1" dirty="0">
                <a:latin typeface="Arial" charset="0"/>
                <a:ea typeface="Arial" charset="0"/>
                <a:cs typeface="Arial" charset="0"/>
                <a:sym typeface="Georgia"/>
              </a:rPr>
              <a:t>most similar</a:t>
            </a:r>
            <a:r>
              <a:rPr lang="en-US" sz="2800" dirty="0">
                <a:latin typeface="Arial" charset="0"/>
                <a:ea typeface="Arial" charset="0"/>
                <a:cs typeface="Arial" charset="0"/>
                <a:sym typeface="Georgia"/>
              </a:rPr>
              <a:t> to the one you queried.</a:t>
            </a:r>
          </a:p>
          <a:p>
            <a:pPr marR="0" lvl="0" algn="l" rtl="0">
              <a:spcBef>
                <a:spcPts val="0"/>
              </a:spcBef>
              <a:buNone/>
            </a:pPr>
            <a:r>
              <a:rPr lang="en-US" sz="2800" dirty="0">
                <a:latin typeface="Arial" charset="0"/>
                <a:ea typeface="Arial" charset="0"/>
                <a:cs typeface="Arial" charset="0"/>
                <a:sym typeface="Georgia"/>
              </a:rPr>
              <a:t>  </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This will return words that are most often used in the same context:</a:t>
            </a:r>
          </a:p>
          <a:p>
            <a:pPr marR="0" lvl="0" algn="l" rtl="0">
              <a:spcBef>
                <a:spcPts val="0"/>
              </a:spcBef>
              <a:buNone/>
            </a:pPr>
            <a:endParaRPr sz="2800" dirty="0">
              <a:latin typeface="Arial" charset="0"/>
              <a:ea typeface="Arial" charset="0"/>
              <a:cs typeface="Arial" charset="0"/>
              <a:sym typeface="Georgia"/>
            </a:endParaRPr>
          </a:p>
          <a:p>
            <a:pPr lvl="0" algn="ctr" rtl="0">
              <a:lnSpc>
                <a:spcPct val="100000"/>
              </a:lnSpc>
              <a:spcBef>
                <a:spcPts val="0"/>
              </a:spcBef>
              <a:spcAft>
                <a:spcPts val="1200"/>
              </a:spcAft>
              <a:buNone/>
            </a:pPr>
            <a:r>
              <a:rPr lang="en-US" sz="2400" dirty="0" err="1">
                <a:solidFill>
                  <a:srgbClr val="333333"/>
                </a:solidFill>
                <a:highlight>
                  <a:srgbClr val="F7F7F7"/>
                </a:highlight>
                <a:latin typeface="Arial" charset="0"/>
                <a:ea typeface="Arial" charset="0"/>
                <a:cs typeface="Arial" charset="0"/>
                <a:sym typeface="Consolas"/>
              </a:rPr>
              <a:t>model.most_similar</a:t>
            </a:r>
            <a:r>
              <a:rPr lang="en-US" sz="2400" dirty="0">
                <a:solidFill>
                  <a:srgbClr val="333333"/>
                </a:solidFill>
                <a:highlight>
                  <a:srgbClr val="F7F7F7"/>
                </a:highlight>
                <a:latin typeface="Arial" charset="0"/>
                <a:ea typeface="Arial" charset="0"/>
                <a:cs typeface="Arial" charset="0"/>
                <a:sym typeface="Consolas"/>
              </a:rPr>
              <a:t>(</a:t>
            </a:r>
            <a:r>
              <a:rPr lang="en-US" sz="2400" dirty="0">
                <a:solidFill>
                  <a:srgbClr val="ED6A43"/>
                </a:solidFill>
                <a:highlight>
                  <a:srgbClr val="F7F7F7"/>
                </a:highlight>
                <a:latin typeface="Arial" charset="0"/>
                <a:ea typeface="Arial" charset="0"/>
                <a:cs typeface="Arial" charset="0"/>
                <a:sym typeface="Consolas"/>
              </a:rPr>
              <a:t>positive</a:t>
            </a:r>
            <a:r>
              <a:rPr lang="en-US" sz="2400" dirty="0">
                <a:solidFill>
                  <a:srgbClr val="A71D5D"/>
                </a:solidFill>
                <a:highlight>
                  <a:srgbClr val="F7F7F7"/>
                </a:highlight>
                <a:latin typeface="Arial" charset="0"/>
                <a:ea typeface="Arial" charset="0"/>
                <a:cs typeface="Arial" charset="0"/>
                <a:sym typeface="Consolas"/>
              </a:rPr>
              <a:t>=</a:t>
            </a:r>
            <a:r>
              <a:rPr lang="en-US" sz="2400" dirty="0">
                <a:solidFill>
                  <a:srgbClr val="333333"/>
                </a:solidFill>
                <a:highlight>
                  <a:srgbClr val="F7F7F7"/>
                </a:highlight>
                <a:latin typeface="Arial" charset="0"/>
                <a:ea typeface="Arial" charset="0"/>
                <a:cs typeface="Arial" charset="0"/>
                <a:sym typeface="Consolas"/>
              </a:rPr>
              <a:t>[</a:t>
            </a:r>
            <a:r>
              <a:rPr lang="en-US" sz="2400" dirty="0">
                <a:solidFill>
                  <a:srgbClr val="183691"/>
                </a:solidFill>
                <a:highlight>
                  <a:srgbClr val="F7F7F7"/>
                </a:highlight>
                <a:latin typeface="Arial" charset="0"/>
                <a:ea typeface="Arial" charset="0"/>
                <a:cs typeface="Arial" charset="0"/>
                <a:sym typeface="Consolas"/>
              </a:rPr>
              <a:t>'cookie'</a:t>
            </a:r>
            <a:r>
              <a:rPr lang="en-US" sz="2400" dirty="0">
                <a:solidFill>
                  <a:srgbClr val="333333"/>
                </a:solidFill>
                <a:highlight>
                  <a:srgbClr val="F7F7F7"/>
                </a:highlight>
                <a:latin typeface="Arial" charset="0"/>
                <a:ea typeface="Arial" charset="0"/>
                <a:cs typeface="Arial" charset="0"/>
                <a:sym typeface="Consolas"/>
              </a:rPr>
              <a:t>, </a:t>
            </a:r>
            <a:r>
              <a:rPr lang="en-US" sz="2400" dirty="0">
                <a:solidFill>
                  <a:srgbClr val="183691"/>
                </a:solidFill>
                <a:highlight>
                  <a:srgbClr val="F7F7F7"/>
                </a:highlight>
                <a:latin typeface="Arial" charset="0"/>
                <a:ea typeface="Arial" charset="0"/>
                <a:cs typeface="Arial" charset="0"/>
                <a:sym typeface="Consolas"/>
              </a:rPr>
              <a:t>'brownie'</a:t>
            </a:r>
            <a:r>
              <a:rPr lang="en-US" sz="2400" dirty="0">
                <a:solidFill>
                  <a:srgbClr val="333333"/>
                </a:solidFill>
                <a:highlight>
                  <a:srgbClr val="F7F7F7"/>
                </a:highlight>
                <a:latin typeface="Arial" charset="0"/>
                <a:ea typeface="Arial" charset="0"/>
                <a:cs typeface="Arial" charset="0"/>
                <a:sym typeface="Consolas"/>
              </a:rPr>
              <a: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It can easily identify words related to those from this dataset.</a:t>
            </a:r>
          </a:p>
        </p:txBody>
      </p:sp>
      <p:sp>
        <p:nvSpPr>
          <p:cNvPr id="821" name="Shape 82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 IN GENSIM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OPENING</a:t>
            </a:r>
          </a:p>
        </p:txBody>
      </p:sp>
      <p:sp>
        <p:nvSpPr>
          <p:cNvPr id="460" name="Shape 460"/>
          <p:cNvSpPr/>
          <p:nvPr/>
        </p:nvSpPr>
        <p:spPr>
          <a:xfrm>
            <a:off x="635000" y="1473200"/>
            <a:ext cx="11734800" cy="2806699"/>
          </a:xfrm>
          <a:prstGeom prst="rect">
            <a:avLst/>
          </a:prstGeom>
          <a:noFill/>
          <a:ln>
            <a:noFill/>
          </a:ln>
        </p:spPr>
        <p:txBody>
          <a:bodyPr lIns="0" tIns="0" rIns="0" bIns="0" anchor="t" anchorCtr="0">
            <a:noAutofit/>
          </a:bodyPr>
          <a:lstStyle/>
          <a:p>
            <a:pPr lvl="0" rtl="0">
              <a:lnSpc>
                <a:spcPct val="75000"/>
              </a:lnSpc>
              <a:spcBef>
                <a:spcPts val="0"/>
              </a:spcBef>
              <a:buClr>
                <a:schemeClr val="dk1"/>
              </a:buClr>
              <a:buSzPct val="25000"/>
              <a:buFont typeface="Arial"/>
              <a:buNone/>
            </a:pPr>
            <a:r>
              <a:rPr lang="en-US" sz="9600" b="1" dirty="0">
                <a:solidFill>
                  <a:schemeClr val="lt1"/>
                </a:solidFill>
                <a:latin typeface="Arial" charset="0"/>
                <a:ea typeface="Arial" charset="0"/>
                <a:cs typeface="Arial" charset="0"/>
                <a:sym typeface="Oswald"/>
              </a:rPr>
              <a:t>LATENT VARIABLE </a:t>
            </a:r>
            <a:r>
              <a:rPr lang="en-US" sz="9600" b="1" dirty="0" smtClean="0">
                <a:solidFill>
                  <a:schemeClr val="lt1"/>
                </a:solidFill>
                <a:latin typeface="Arial" charset="0"/>
                <a:ea typeface="Arial" charset="0"/>
                <a:cs typeface="Arial" charset="0"/>
                <a:sym typeface="Oswald"/>
              </a:rPr>
              <a:t>MODELS: </a:t>
            </a:r>
          </a:p>
          <a:p>
            <a:pPr lvl="0" rtl="0">
              <a:lnSpc>
                <a:spcPct val="75000"/>
              </a:lnSpc>
              <a:spcBef>
                <a:spcPts val="0"/>
              </a:spcBef>
              <a:buClr>
                <a:schemeClr val="dk1"/>
              </a:buClr>
              <a:buSzPct val="25000"/>
              <a:buFont typeface="Arial"/>
              <a:buNone/>
            </a:pPr>
            <a:r>
              <a:rPr lang="en-US" sz="9600" b="1" dirty="0" smtClean="0">
                <a:solidFill>
                  <a:schemeClr val="lt1"/>
                </a:solidFill>
                <a:latin typeface="Arial" charset="0"/>
                <a:ea typeface="Arial" charset="0"/>
                <a:cs typeface="Arial" charset="0"/>
                <a:sym typeface="Oswald"/>
              </a:rPr>
              <a:t>Overview and Comparison</a:t>
            </a:r>
            <a:endParaRPr lang="en-US" sz="9600" b="1" dirty="0">
              <a:solidFill>
                <a:schemeClr val="lt1"/>
              </a:solidFill>
              <a:latin typeface="Arial" charset="0"/>
              <a:ea typeface="Arial" charset="0"/>
              <a:cs typeface="Arial" charset="0"/>
              <a:sym typeface="Oswa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Shape 82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HOMEWORK</a:t>
            </a:r>
            <a:endParaRPr lang="en-US" sz="3200" b="1" dirty="0">
              <a:latin typeface="Arial" charset="0"/>
              <a:ea typeface="Arial" charset="0"/>
              <a:cs typeface="Arial" charset="0"/>
              <a:sym typeface="Oswald"/>
            </a:endParaRPr>
          </a:p>
        </p:txBody>
      </p:sp>
      <p:sp>
        <p:nvSpPr>
          <p:cNvPr id="827" name="Shape 82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TWITTER LAB</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pic>
        <p:nvPicPr>
          <p:cNvPr id="832" name="Shape 832"/>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33" name="Shape 833"/>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34" name="Shape 834"/>
          <p:cNvSpPr/>
          <p:nvPr/>
        </p:nvSpPr>
        <p:spPr>
          <a:xfrm>
            <a:off x="2961475" y="2224360"/>
            <a:ext cx="7559399" cy="2496599"/>
          </a:xfrm>
          <a:prstGeom prst="rect">
            <a:avLst/>
          </a:prstGeom>
          <a:noFill/>
          <a:ln>
            <a:noFill/>
          </a:ln>
        </p:spPr>
        <p:txBody>
          <a:bodyPr lIns="50800" tIns="50800" rIns="50800" bIns="50800" anchor="ctr" anchorCtr="0">
            <a:noAutofit/>
          </a:bodyPr>
          <a:lstStyle/>
          <a:p>
            <a:pPr lvl="0" rtl="0">
              <a:spcBef>
                <a:spcPts val="0"/>
              </a:spcBef>
              <a:buNone/>
            </a:pPr>
            <a:r>
              <a:rPr lang="en-US" sz="1800" dirty="0">
                <a:latin typeface="Arial" charset="0"/>
                <a:ea typeface="Arial" charset="0"/>
                <a:cs typeface="Arial" charset="0"/>
                <a:sym typeface="Georgia"/>
              </a:rPr>
              <a:t>In this exercise, we will compare some of the classical NLP tools from the last class with these more modern latent variable techniques.  We will do this by comparing information extraction on Twitter using two different methods.</a:t>
            </a:r>
          </a:p>
          <a:p>
            <a:pPr lvl="0" rtl="0">
              <a:spcBef>
                <a:spcPts val="0"/>
              </a:spcBef>
              <a:buNone/>
            </a:pPr>
            <a:endParaRPr sz="1800" dirty="0">
              <a:latin typeface="Arial" charset="0"/>
              <a:ea typeface="Arial" charset="0"/>
              <a:cs typeface="Arial" charset="0"/>
              <a:sym typeface="Georgia"/>
            </a:endParaRPr>
          </a:p>
          <a:p>
            <a:pPr lvl="0" rtl="0">
              <a:spcBef>
                <a:spcPts val="0"/>
              </a:spcBef>
              <a:buNone/>
            </a:pPr>
            <a:r>
              <a:rPr lang="en-US" sz="1800" b="1" dirty="0">
                <a:latin typeface="Arial" charset="0"/>
                <a:ea typeface="Arial" charset="0"/>
                <a:cs typeface="Arial" charset="0"/>
                <a:sym typeface="Georgia"/>
              </a:rPr>
              <a:t>NOTE</a:t>
            </a:r>
            <a:r>
              <a:rPr lang="en-US" sz="1800" dirty="0">
                <a:latin typeface="Arial" charset="0"/>
                <a:ea typeface="Arial" charset="0"/>
                <a:cs typeface="Arial" charset="0"/>
                <a:sym typeface="Georgia"/>
              </a:rPr>
              <a:t>:  There is a pre-existing file of captured tweets you can use.  It is located in the class repo for </a:t>
            </a:r>
            <a:r>
              <a:rPr lang="en-US" sz="1800" dirty="0" smtClean="0">
                <a:latin typeface="Arial" charset="0"/>
                <a:ea typeface="Arial" charset="0"/>
                <a:cs typeface="Arial" charset="0"/>
                <a:sym typeface="Georgia"/>
              </a:rPr>
              <a:t>lesson-12.  </a:t>
            </a:r>
            <a:r>
              <a:rPr lang="en-US" sz="1800" dirty="0">
                <a:latin typeface="Arial" charset="0"/>
                <a:ea typeface="Arial" charset="0"/>
                <a:cs typeface="Arial" charset="0"/>
                <a:sym typeface="Georgia"/>
              </a:rPr>
              <a:t>However, you can also </a:t>
            </a:r>
            <a:r>
              <a:rPr lang="en-US" sz="1800" i="1" dirty="0">
                <a:latin typeface="Arial" charset="0"/>
                <a:ea typeface="Arial" charset="0"/>
                <a:cs typeface="Arial" charset="0"/>
                <a:sym typeface="Georgia"/>
              </a:rPr>
              <a:t>collect your own tweets</a:t>
            </a:r>
            <a:r>
              <a:rPr lang="en-US" sz="1800" dirty="0">
                <a:latin typeface="Arial" charset="0"/>
                <a:ea typeface="Arial" charset="0"/>
                <a:cs typeface="Arial" charset="0"/>
                <a:sym typeface="Georgia"/>
              </a:rPr>
              <a:t> following the instructions in twitter-</a:t>
            </a:r>
            <a:r>
              <a:rPr lang="en-US" sz="1800" dirty="0" err="1">
                <a:latin typeface="Arial" charset="0"/>
                <a:ea typeface="Arial" charset="0"/>
                <a:cs typeface="Arial" charset="0"/>
                <a:sym typeface="Georgia"/>
              </a:rPr>
              <a:t>instructions.md</a:t>
            </a:r>
            <a:r>
              <a:rPr lang="en-US" sz="1800" dirty="0">
                <a:latin typeface="Arial" charset="0"/>
                <a:ea typeface="Arial" charset="0"/>
                <a:cs typeface="Arial" charset="0"/>
                <a:sym typeface="Georgia"/>
              </a:rPr>
              <a:t>.</a:t>
            </a:r>
          </a:p>
        </p:txBody>
      </p:sp>
      <p:sp>
        <p:nvSpPr>
          <p:cNvPr id="835" name="Shape 835"/>
          <p:cNvSpPr/>
          <p:nvPr/>
        </p:nvSpPr>
        <p:spPr>
          <a:xfrm>
            <a:off x="2989800" y="1776150"/>
            <a:ext cx="80996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Arial" charset="0"/>
                <a:ea typeface="Arial" charset="0"/>
                <a:cs typeface="Arial" charset="0"/>
                <a:sym typeface="Oswald"/>
              </a:rPr>
              <a:t>DIRECTIONS (45 minutes)</a:t>
            </a:r>
          </a:p>
        </p:txBody>
      </p:sp>
      <p:cxnSp>
        <p:nvCxnSpPr>
          <p:cNvPr id="836" name="Shape 836"/>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37" name="Shape 837"/>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ACTIVITY: TWITTER LAB</a:t>
            </a:r>
          </a:p>
        </p:txBody>
      </p:sp>
      <p:sp>
        <p:nvSpPr>
          <p:cNvPr id="838" name="Shape 838"/>
          <p:cNvSpPr/>
          <p:nvPr/>
        </p:nvSpPr>
        <p:spPr>
          <a:xfrm>
            <a:off x="3052755" y="5792350"/>
            <a:ext cx="8157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Arial" charset="0"/>
                <a:ea typeface="Arial" charset="0"/>
                <a:cs typeface="Arial" charset="0"/>
                <a:sym typeface="Georgia"/>
              </a:rPr>
              <a:t>Working code and answers to the questions</a:t>
            </a:r>
          </a:p>
        </p:txBody>
      </p:sp>
      <p:sp>
        <p:nvSpPr>
          <p:cNvPr id="839" name="Shape 839"/>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charset="0"/>
                <a:ea typeface="Arial" charset="0"/>
                <a:cs typeface="Arial" charset="0"/>
                <a:sym typeface="Oswald"/>
              </a:rPr>
              <a:t>DELIVERABLE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pic>
        <p:nvPicPr>
          <p:cNvPr id="844" name="Shape 84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45" name="Shape 84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46" name="Shape 846"/>
          <p:cNvSpPr/>
          <p:nvPr/>
        </p:nvSpPr>
        <p:spPr>
          <a:xfrm>
            <a:off x="2976800" y="2413875"/>
            <a:ext cx="9460199" cy="3752700"/>
          </a:xfrm>
          <a:prstGeom prst="rect">
            <a:avLst/>
          </a:prstGeom>
          <a:noFill/>
          <a:ln>
            <a:noFill/>
          </a:ln>
        </p:spPr>
        <p:txBody>
          <a:bodyPr lIns="50800" tIns="50800" rIns="50800" bIns="50800" anchor="ctr" anchorCtr="0">
            <a:noAutofit/>
          </a:bodyPr>
          <a:lstStyle/>
          <a:p>
            <a:pPr lvl="0" rtl="0">
              <a:spcBef>
                <a:spcPts val="0"/>
              </a:spcBef>
              <a:buNone/>
            </a:pPr>
            <a:r>
              <a:rPr lang="en-US" sz="1800">
                <a:latin typeface="Georgia"/>
                <a:ea typeface="Georgia"/>
                <a:cs typeface="Georgia"/>
                <a:sym typeface="Georgia"/>
              </a:rPr>
              <a:t>Refer to the starter code provided in the class repository for lesson-14.</a:t>
            </a:r>
          </a:p>
          <a:p>
            <a:pPr lvl="0" rtl="0">
              <a:spcBef>
                <a:spcPts val="0"/>
              </a:spcBef>
              <a:buNone/>
            </a:pPr>
            <a:endParaRPr sz="2400">
              <a:latin typeface="Georgia"/>
              <a:ea typeface="Georgia"/>
              <a:cs typeface="Georgia"/>
              <a:sym typeface="Georgia"/>
            </a:endParaRPr>
          </a:p>
          <a:p>
            <a:pPr lvl="0" rtl="0">
              <a:spcBef>
                <a:spcPts val="0"/>
              </a:spcBef>
              <a:buNone/>
            </a:pPr>
            <a:r>
              <a:rPr lang="en-US" sz="2400" b="1">
                <a:latin typeface="Georgia"/>
                <a:ea typeface="Georgia"/>
                <a:cs typeface="Georgia"/>
                <a:sym typeface="Georgia"/>
              </a:rPr>
              <a:t>LOADING THE DATA</a:t>
            </a:r>
          </a:p>
          <a:p>
            <a:pPr lvl="0" rtl="0">
              <a:spcBef>
                <a:spcPts val="0"/>
              </a:spcBef>
              <a:buNone/>
            </a:pPr>
            <a:endParaRPr sz="2400">
              <a:latin typeface="Georgia"/>
              <a:ea typeface="Georgia"/>
              <a:cs typeface="Georgia"/>
              <a:sym typeface="Georgia"/>
            </a:endParaRPr>
          </a:p>
          <a:p>
            <a:pPr lvl="0" rtl="0">
              <a:lnSpc>
                <a:spcPct val="100000"/>
              </a:lnSpc>
              <a:spcBef>
                <a:spcPts val="0"/>
              </a:spcBef>
              <a:spcAft>
                <a:spcPts val="1200"/>
              </a:spcAft>
              <a:buNone/>
            </a:pPr>
            <a:r>
              <a:rPr lang="en-US" sz="2400">
                <a:solidFill>
                  <a:srgbClr val="333333"/>
                </a:solidFill>
                <a:highlight>
                  <a:srgbClr val="F7F7F7"/>
                </a:highlight>
                <a:latin typeface="Consolas"/>
                <a:ea typeface="Consolas"/>
                <a:cs typeface="Consolas"/>
                <a:sym typeface="Consolas"/>
              </a:rPr>
              <a:t>tweets </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 [tweet </a:t>
            </a:r>
            <a:r>
              <a:rPr lang="en-US" sz="2400">
                <a:solidFill>
                  <a:srgbClr val="A71D5D"/>
                </a:solidFill>
                <a:highlight>
                  <a:srgbClr val="F7F7F7"/>
                </a:highlight>
                <a:latin typeface="Consolas"/>
                <a:ea typeface="Consolas"/>
                <a:cs typeface="Consolas"/>
                <a:sym typeface="Consolas"/>
              </a:rPr>
              <a:t>for</a:t>
            </a:r>
            <a:r>
              <a:rPr lang="en-US" sz="2400">
                <a:solidFill>
                  <a:srgbClr val="333333"/>
                </a:solidFill>
                <a:highlight>
                  <a:srgbClr val="F7F7F7"/>
                </a:highlight>
                <a:latin typeface="Consolas"/>
                <a:ea typeface="Consolas"/>
                <a:cs typeface="Consolas"/>
                <a:sym typeface="Consolas"/>
              </a:rPr>
              <a:t> tweet </a:t>
            </a:r>
            <a:r>
              <a:rPr lang="en-US" sz="2400">
                <a:solidFill>
                  <a:srgbClr val="A71D5D"/>
                </a:solidFill>
                <a:highlight>
                  <a:srgbClr val="F7F7F7"/>
                </a:highlight>
                <a:latin typeface="Consolas"/>
                <a:ea typeface="Consolas"/>
                <a:cs typeface="Consolas"/>
                <a:sym typeface="Consolas"/>
              </a:rPr>
              <a:t>in</a:t>
            </a:r>
            <a:r>
              <a:rPr lang="en-US" sz="2400">
                <a:solidFill>
                  <a:srgbClr val="333333"/>
                </a:solidFill>
                <a:highlight>
                  <a:srgbClr val="F7F7F7"/>
                </a:highlight>
                <a:latin typeface="Consolas"/>
                <a:ea typeface="Consolas"/>
                <a:cs typeface="Consolas"/>
                <a:sym typeface="Consolas"/>
              </a:rPr>
              <a:t> </a:t>
            </a:r>
            <a:r>
              <a:rPr lang="en-US" sz="2400">
                <a:solidFill>
                  <a:srgbClr val="0086B3"/>
                </a:solidFill>
                <a:highlight>
                  <a:srgbClr val="F7F7F7"/>
                </a:highlight>
                <a:latin typeface="Consolas"/>
                <a:ea typeface="Consolas"/>
                <a:cs typeface="Consolas"/>
                <a:sym typeface="Consolas"/>
              </a:rPr>
              <a:t>open</a:t>
            </a:r>
            <a:r>
              <a:rPr lang="en-US" sz="2400">
                <a:solidFill>
                  <a:srgbClr val="333333"/>
                </a:solidFill>
                <a:highlight>
                  <a:srgbClr val="F7F7F7"/>
                </a:highlight>
                <a:latin typeface="Consolas"/>
                <a:ea typeface="Consolas"/>
                <a:cs typeface="Consolas"/>
                <a:sym typeface="Consolas"/>
              </a:rPr>
              <a:t>(</a:t>
            </a:r>
            <a:r>
              <a:rPr lang="en-US" sz="2400">
                <a:solidFill>
                  <a:srgbClr val="183691"/>
                </a:solidFill>
                <a:highlight>
                  <a:srgbClr val="F7F7F7"/>
                </a:highlight>
                <a:latin typeface="Consolas"/>
                <a:ea typeface="Consolas"/>
                <a:cs typeface="Consolas"/>
                <a:sym typeface="Consolas"/>
              </a:rPr>
              <a:t>'../../assets/dataset/captured-tweets.txt'</a:t>
            </a:r>
            <a:r>
              <a:rPr lang="en-US" sz="2400">
                <a:solidFill>
                  <a:srgbClr val="333333"/>
                </a:solidFill>
                <a:highlight>
                  <a:srgbClr val="F7F7F7"/>
                </a:highlight>
                <a:latin typeface="Consolas"/>
                <a:ea typeface="Consolas"/>
                <a:cs typeface="Consolas"/>
                <a:sym typeface="Consolas"/>
              </a:rPr>
              <a:t>, </a:t>
            </a:r>
            <a:r>
              <a:rPr lang="en-US" sz="2400">
                <a:solidFill>
                  <a:srgbClr val="183691"/>
                </a:solidFill>
                <a:highlight>
                  <a:srgbClr val="F7F7F7"/>
                </a:highlight>
                <a:latin typeface="Consolas"/>
                <a:ea typeface="Consolas"/>
                <a:cs typeface="Consolas"/>
                <a:sym typeface="Consolas"/>
              </a:rPr>
              <a:t>'r'</a:t>
            </a:r>
            <a:r>
              <a:rPr lang="en-US" sz="2400">
                <a:solidFill>
                  <a:srgbClr val="333333"/>
                </a:solidFill>
                <a:highlight>
                  <a:srgbClr val="F7F7F7"/>
                </a:highlight>
                <a:latin typeface="Consolas"/>
                <a:ea typeface="Consolas"/>
                <a:cs typeface="Consolas"/>
                <a:sym typeface="Consolas"/>
              </a:rPr>
              <a:t>)]</a:t>
            </a:r>
          </a:p>
          <a:p>
            <a:pPr lvl="0" rtl="0">
              <a:spcBef>
                <a:spcPts val="0"/>
              </a:spcBef>
              <a:buNone/>
            </a:pPr>
            <a:endParaRPr sz="2400">
              <a:latin typeface="Georgia"/>
              <a:ea typeface="Georgia"/>
              <a:cs typeface="Georgia"/>
              <a:sym typeface="Georgia"/>
            </a:endParaRPr>
          </a:p>
          <a:p>
            <a:pPr lvl="0" rtl="0">
              <a:spcBef>
                <a:spcPts val="0"/>
              </a:spcBef>
              <a:buNone/>
            </a:pPr>
            <a:r>
              <a:rPr lang="en-US" sz="2400" b="1">
                <a:latin typeface="Georgia"/>
                <a:ea typeface="Georgia"/>
                <a:cs typeface="Georgia"/>
                <a:sym typeface="Georgia"/>
              </a:rPr>
              <a:t>SETTING UP SPACY</a:t>
            </a:r>
          </a:p>
          <a:p>
            <a:pPr lvl="0" rtl="0">
              <a:spcBef>
                <a:spcPts val="0"/>
              </a:spcBef>
              <a:buNone/>
            </a:pPr>
            <a:endParaRPr sz="2400">
              <a:latin typeface="Georgia"/>
              <a:ea typeface="Georgia"/>
              <a:cs typeface="Georgia"/>
              <a:sym typeface="Georgia"/>
            </a:endParaRPr>
          </a:p>
          <a:p>
            <a:pPr lvl="0" rtl="0">
              <a:lnSpc>
                <a:spcPct val="145000"/>
              </a:lnSpc>
              <a:spcBef>
                <a:spcPts val="0"/>
              </a:spcBef>
              <a:buNone/>
            </a:pPr>
            <a:r>
              <a:rPr lang="en-US" sz="2400">
                <a:solidFill>
                  <a:srgbClr val="A71D5D"/>
                </a:solidFill>
                <a:highlight>
                  <a:srgbClr val="F7F7F7"/>
                </a:highlight>
                <a:latin typeface="Consolas"/>
                <a:ea typeface="Consolas"/>
                <a:cs typeface="Consolas"/>
                <a:sym typeface="Consolas"/>
              </a:rPr>
              <a:t>from</a:t>
            </a:r>
            <a:r>
              <a:rPr lang="en-US" sz="2400">
                <a:solidFill>
                  <a:srgbClr val="333333"/>
                </a:solidFill>
                <a:highlight>
                  <a:srgbClr val="F7F7F7"/>
                </a:highlight>
                <a:latin typeface="Consolas"/>
                <a:ea typeface="Consolas"/>
                <a:cs typeface="Consolas"/>
                <a:sym typeface="Consolas"/>
              </a:rPr>
              <a:t> spacy.en </a:t>
            </a:r>
            <a:r>
              <a:rPr lang="en-US" sz="2400">
                <a:solidFill>
                  <a:srgbClr val="A71D5D"/>
                </a:solidFill>
                <a:highlight>
                  <a:srgbClr val="F7F7F7"/>
                </a:highlight>
                <a:latin typeface="Consolas"/>
                <a:ea typeface="Consolas"/>
                <a:cs typeface="Consolas"/>
                <a:sym typeface="Consolas"/>
              </a:rPr>
              <a:t>import</a:t>
            </a:r>
            <a:r>
              <a:rPr lang="en-US" sz="2400">
                <a:solidFill>
                  <a:srgbClr val="333333"/>
                </a:solidFill>
                <a:highlight>
                  <a:srgbClr val="F7F7F7"/>
                </a:highlight>
                <a:latin typeface="Consolas"/>
                <a:ea typeface="Consolas"/>
                <a:cs typeface="Consolas"/>
                <a:sym typeface="Consolas"/>
              </a:rPr>
              <a:t> English</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nlp_toolkit </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 English()</a:t>
            </a:r>
          </a:p>
        </p:txBody>
      </p:sp>
      <p:sp>
        <p:nvSpPr>
          <p:cNvPr id="847" name="Shape 847"/>
          <p:cNvSpPr/>
          <p:nvPr/>
        </p:nvSpPr>
        <p:spPr>
          <a:xfrm>
            <a:off x="2989800" y="1776150"/>
            <a:ext cx="80996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STARTER CODE</a:t>
            </a:r>
          </a:p>
        </p:txBody>
      </p:sp>
      <p:cxnSp>
        <p:nvCxnSpPr>
          <p:cNvPr id="848" name="Shape 848"/>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49" name="Shape 849"/>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TWITTER LAB</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pic>
        <p:nvPicPr>
          <p:cNvPr id="854" name="Shape 85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55" name="Shape 85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56" name="Shape 856"/>
          <p:cNvSpPr/>
          <p:nvPr/>
        </p:nvSpPr>
        <p:spPr>
          <a:xfrm>
            <a:off x="2976800" y="2030250"/>
            <a:ext cx="9018899" cy="4846199"/>
          </a:xfrm>
          <a:prstGeom prst="rect">
            <a:avLst/>
          </a:prstGeom>
          <a:noFill/>
          <a:ln>
            <a:noFill/>
          </a:ln>
        </p:spPr>
        <p:txBody>
          <a:bodyPr lIns="50800" tIns="50800" rIns="50800" bIns="50800" anchor="ctr" anchorCtr="0">
            <a:noAutofit/>
          </a:bodyPr>
          <a:lstStyle/>
          <a:p>
            <a:pPr marL="457200" lvl="0" indent="-342900" rtl="0">
              <a:lnSpc>
                <a:spcPct val="115000"/>
              </a:lnSpc>
              <a:spcBef>
                <a:spcPts val="0"/>
              </a:spcBef>
              <a:buSzPct val="100000"/>
              <a:buFont typeface="Georgia"/>
              <a:buAutoNum type="arabicPeriod"/>
            </a:pPr>
            <a:r>
              <a:rPr lang="en-US" sz="1800">
                <a:latin typeface="Georgia"/>
                <a:ea typeface="Georgia"/>
                <a:cs typeface="Georgia"/>
                <a:sym typeface="Georgia"/>
              </a:rPr>
              <a:t>U</a:t>
            </a:r>
            <a:r>
              <a:rPr lang="en-US" sz="1800">
                <a:solidFill>
                  <a:srgbClr val="333333"/>
                </a:solidFill>
                <a:highlight>
                  <a:srgbClr val="FFFFFF"/>
                </a:highlight>
                <a:latin typeface="Georgia"/>
                <a:ea typeface="Georgia"/>
                <a:cs typeface="Georgia"/>
                <a:sym typeface="Georgia"/>
              </a:rPr>
              <a:t>se </a:t>
            </a:r>
            <a:r>
              <a:rPr lang="en-US" sz="1800">
                <a:solidFill>
                  <a:srgbClr val="333333"/>
                </a:solidFill>
                <a:latin typeface="Consolas"/>
                <a:ea typeface="Consolas"/>
                <a:cs typeface="Consolas"/>
                <a:sym typeface="Consolas"/>
              </a:rPr>
              <a:t>spacy</a:t>
            </a:r>
            <a:r>
              <a:rPr lang="en-US" sz="1800">
                <a:solidFill>
                  <a:srgbClr val="333333"/>
                </a:solidFill>
                <a:highlight>
                  <a:srgbClr val="FFFFFF"/>
                </a:highlight>
                <a:latin typeface="Georgia"/>
                <a:ea typeface="Georgia"/>
                <a:cs typeface="Georgia"/>
                <a:sym typeface="Georgia"/>
              </a:rPr>
              <a:t> to write a function to filter tweets down to those where Google is announcing a product. How might we do this? One way might be to identify verbs, where 'Google' is the noun and there is some action like 'announcing'</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Write a function that can take a sentence parsed by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 and identify if it mentions a company named 'Google'. Remember,</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 can find entities and code them as </a:t>
            </a:r>
            <a:r>
              <a:rPr lang="en-US" sz="1800">
                <a:solidFill>
                  <a:srgbClr val="333333"/>
                </a:solidFill>
                <a:latin typeface="Georgia"/>
                <a:ea typeface="Georgia"/>
                <a:cs typeface="Georgia"/>
                <a:sym typeface="Georgia"/>
              </a:rPr>
              <a:t>ORG</a:t>
            </a:r>
            <a:r>
              <a:rPr lang="en-US" sz="1800">
                <a:solidFill>
                  <a:srgbClr val="333333"/>
                </a:solidFill>
                <a:highlight>
                  <a:srgbClr val="FFFFFF"/>
                </a:highlight>
                <a:latin typeface="Georgia"/>
                <a:ea typeface="Georgia"/>
                <a:cs typeface="Georgia"/>
                <a:sym typeface="Georgia"/>
              </a:rPr>
              <a:t> if they are a company. </a:t>
            </a:r>
          </a:p>
          <a:p>
            <a:pPr marL="914400" lvl="1" indent="-342900" rtl="0">
              <a:lnSpc>
                <a:spcPct val="115000"/>
              </a:lnSpc>
              <a:spcBef>
                <a:spcPts val="0"/>
              </a:spcBef>
              <a:buSzPct val="100000"/>
              <a:buFont typeface="Georgia"/>
              <a:buAutoNum type="alphaLcPeriod"/>
            </a:pPr>
            <a:r>
              <a:rPr lang="en-US" sz="1800" b="1">
                <a:solidFill>
                  <a:srgbClr val="333333"/>
                </a:solidFill>
                <a:highlight>
                  <a:srgbClr val="FFFFFF"/>
                </a:highlight>
                <a:latin typeface="Georgia"/>
                <a:ea typeface="Georgia"/>
                <a:cs typeface="Georgia"/>
                <a:sym typeface="Georgia"/>
              </a:rPr>
              <a:t>BONUS</a:t>
            </a:r>
            <a:r>
              <a:rPr lang="en-US" sz="1800">
                <a:solidFill>
                  <a:srgbClr val="333333"/>
                </a:solidFill>
                <a:highlight>
                  <a:srgbClr val="FFFFFF"/>
                </a:highlight>
                <a:latin typeface="Georgia"/>
                <a:ea typeface="Georgia"/>
                <a:cs typeface="Georgia"/>
                <a:sym typeface="Georgia"/>
              </a:rPr>
              <a:t>: Make this function work for any company.</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Write a function that can take a sentence parsed by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 and return the verbs of the sentence (preferably lemmatized).</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For each tweet, parse it using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 and print it out if the tweet has 'release' or 'announce' as a verb.</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Write a function that identifies countries.  </a:t>
            </a:r>
            <a:r>
              <a:rPr lang="en-US" sz="1800" b="1">
                <a:solidFill>
                  <a:srgbClr val="333333"/>
                </a:solidFill>
                <a:highlight>
                  <a:srgbClr val="FFFFFF"/>
                </a:highlight>
                <a:latin typeface="Georgia"/>
                <a:ea typeface="Georgia"/>
                <a:cs typeface="Georgia"/>
                <a:sym typeface="Georgia"/>
              </a:rPr>
              <a:t>HINT</a:t>
            </a:r>
            <a:r>
              <a:rPr lang="en-US" sz="1800">
                <a:solidFill>
                  <a:srgbClr val="333333"/>
                </a:solidFill>
                <a:highlight>
                  <a:srgbClr val="FFFFFF"/>
                </a:highlight>
                <a:latin typeface="Georgia"/>
                <a:ea typeface="Georgia"/>
                <a:cs typeface="Georgia"/>
                <a:sym typeface="Georgia"/>
              </a:rPr>
              <a:t>: the entity label for countries is GPE (or "GeoPolitical Entity").</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Re-run (d) to find country tweets that discuss 'Iran' announcing or releasing.</a:t>
            </a:r>
          </a:p>
        </p:txBody>
      </p:sp>
      <p:sp>
        <p:nvSpPr>
          <p:cNvPr id="857" name="Shape 857"/>
          <p:cNvSpPr/>
          <p:nvPr/>
        </p:nvSpPr>
        <p:spPr>
          <a:xfrm>
            <a:off x="2989800" y="1776150"/>
            <a:ext cx="80996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TASKS AND QUESTIONS</a:t>
            </a:r>
          </a:p>
        </p:txBody>
      </p:sp>
      <p:cxnSp>
        <p:nvCxnSpPr>
          <p:cNvPr id="858" name="Shape 858"/>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59" name="Shape 859"/>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TWITTER LAB</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Shape 864"/>
          <p:cNvSpPr/>
          <p:nvPr/>
        </p:nvSpPr>
        <p:spPr>
          <a:xfrm>
            <a:off x="2961475" y="2224350"/>
            <a:ext cx="7676700" cy="4661099"/>
          </a:xfrm>
          <a:prstGeom prst="rect">
            <a:avLst/>
          </a:prstGeom>
          <a:noFill/>
          <a:ln>
            <a:noFill/>
          </a:ln>
        </p:spPr>
        <p:txBody>
          <a:bodyPr lIns="50800" tIns="50800" rIns="50800" bIns="50800" anchor="ctr" anchorCtr="0">
            <a:noAutofit/>
          </a:bodyPr>
          <a:lstStyle/>
          <a:p>
            <a:pPr marL="457200" lvl="0" indent="-342900" rtl="0">
              <a:spcBef>
                <a:spcPts val="0"/>
              </a:spcBef>
              <a:buClr>
                <a:srgbClr val="333333"/>
              </a:buClr>
              <a:buSzPct val="100000"/>
              <a:buFont typeface="Helvetica Neue"/>
              <a:buAutoNum type="arabicPeriod"/>
            </a:pPr>
            <a:r>
              <a:rPr lang="en-US" sz="1800">
                <a:solidFill>
                  <a:srgbClr val="333333"/>
                </a:solidFill>
                <a:highlight>
                  <a:srgbClr val="FFFFFF"/>
                </a:highlight>
                <a:latin typeface="Georgia"/>
                <a:ea typeface="Georgia"/>
                <a:cs typeface="Georgia"/>
                <a:sym typeface="Georgia"/>
              </a:rPr>
              <a:t>Build a </a:t>
            </a:r>
            <a:r>
              <a:rPr lang="en-US" sz="1800">
                <a:solidFill>
                  <a:srgbClr val="333333"/>
                </a:solidFill>
                <a:latin typeface="Georgia"/>
                <a:ea typeface="Georgia"/>
                <a:cs typeface="Georgia"/>
                <a:sym typeface="Georgia"/>
              </a:rPr>
              <a:t>word2vec</a:t>
            </a:r>
            <a:r>
              <a:rPr lang="en-US" sz="1800">
                <a:solidFill>
                  <a:srgbClr val="333333"/>
                </a:solidFill>
                <a:highlight>
                  <a:srgbClr val="FFFFFF"/>
                </a:highlight>
                <a:latin typeface="Georgia"/>
                <a:ea typeface="Georgia"/>
                <a:cs typeface="Georgia"/>
                <a:sym typeface="Georgia"/>
              </a:rPr>
              <a:t> model of the tweets we have collected using </a:t>
            </a:r>
            <a:r>
              <a:rPr lang="en-US" sz="1800">
                <a:solidFill>
                  <a:srgbClr val="333333"/>
                </a:solidFill>
                <a:latin typeface="Georgia"/>
                <a:ea typeface="Georgia"/>
                <a:cs typeface="Georgia"/>
                <a:sym typeface="Georgia"/>
              </a:rPr>
              <a:t>gensim</a:t>
            </a:r>
            <a:r>
              <a:rPr lang="en-US" sz="1800">
                <a:solidFill>
                  <a:srgbClr val="333333"/>
                </a:solidFill>
                <a:highlight>
                  <a:srgbClr val="FFFFFF"/>
                </a:highlight>
                <a:latin typeface="Georgia"/>
                <a:ea typeface="Georgia"/>
                <a:cs typeface="Georgia"/>
                <a:sym typeface="Georgia"/>
              </a:rPr>
              <a:t>.</a:t>
            </a: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First take the collection of tweets and tokenize them using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Think about how this should be done. </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Should you only use upper-case or lower-case? </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Should you remove punctuations or symbols? </a:t>
            </a:r>
            <a:br>
              <a:rPr lang="en-US" sz="1800">
                <a:solidFill>
                  <a:srgbClr val="333333"/>
                </a:solidFill>
                <a:highlight>
                  <a:srgbClr val="FFFFFF"/>
                </a:highlight>
                <a:latin typeface="Georgia"/>
                <a:ea typeface="Georgia"/>
                <a:cs typeface="Georgia"/>
                <a:sym typeface="Georgia"/>
              </a:rPr>
            </a:br>
            <a:endParaRPr lang="en-US" sz="1800">
              <a:solidFill>
                <a:srgbClr val="333333"/>
              </a:solidFill>
              <a:highlight>
                <a:srgbClr val="FFFFFF"/>
              </a:highlight>
              <a:latin typeface="Georgia"/>
              <a:ea typeface="Georgia"/>
              <a:cs typeface="Georgia"/>
              <a:sym typeface="Georgia"/>
            </a:endParaRP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Build a </a:t>
            </a:r>
            <a:r>
              <a:rPr lang="en-US" sz="1800">
                <a:solidFill>
                  <a:srgbClr val="333333"/>
                </a:solidFill>
                <a:latin typeface="Georgia"/>
                <a:ea typeface="Georgia"/>
                <a:cs typeface="Georgia"/>
                <a:sym typeface="Georgia"/>
              </a:rPr>
              <a:t>word2vec</a:t>
            </a:r>
            <a:r>
              <a:rPr lang="en-US" sz="1800">
                <a:solidFill>
                  <a:srgbClr val="333333"/>
                </a:solidFill>
                <a:highlight>
                  <a:srgbClr val="FFFFFF"/>
                </a:highlight>
                <a:latin typeface="Georgia"/>
                <a:ea typeface="Georgia"/>
                <a:cs typeface="Georgia"/>
                <a:sym typeface="Georgia"/>
              </a:rPr>
              <a:t> model.</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Test the window size as well - this is how many surrounding words need to be used to model a word. What do you think is appropriate for Twitter? </a:t>
            </a:r>
            <a:br>
              <a:rPr lang="en-US" sz="1800">
                <a:solidFill>
                  <a:srgbClr val="333333"/>
                </a:solidFill>
                <a:highlight>
                  <a:srgbClr val="FFFFFF"/>
                </a:highlight>
                <a:latin typeface="Georgia"/>
                <a:ea typeface="Georgia"/>
                <a:cs typeface="Georgia"/>
                <a:sym typeface="Georgia"/>
              </a:rPr>
            </a:br>
            <a:endParaRPr lang="en-US" sz="1800">
              <a:solidFill>
                <a:srgbClr val="333333"/>
              </a:solidFill>
              <a:highlight>
                <a:srgbClr val="FFFFFF"/>
              </a:highlight>
              <a:latin typeface="Georgia"/>
              <a:ea typeface="Georgia"/>
              <a:cs typeface="Georgia"/>
              <a:sym typeface="Georgia"/>
            </a:endParaRP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Test your word2vec model with a few similarity functions. </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Find words similar to 'Syria'.</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Find words similar to 'war'.</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Find words similar to "Iran".</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Find words similar to 'Verizon'. </a:t>
            </a:r>
            <a:br>
              <a:rPr lang="en-US" sz="1800">
                <a:solidFill>
                  <a:srgbClr val="333333"/>
                </a:solidFill>
                <a:highlight>
                  <a:srgbClr val="FFFFFF"/>
                </a:highlight>
                <a:latin typeface="Georgia"/>
                <a:ea typeface="Georgia"/>
                <a:cs typeface="Georgia"/>
                <a:sym typeface="Georgia"/>
              </a:rPr>
            </a:br>
            <a:endParaRPr lang="en-US" sz="1800">
              <a:solidFill>
                <a:srgbClr val="333333"/>
              </a:solidFill>
              <a:highlight>
                <a:srgbClr val="FFFFFF"/>
              </a:highlight>
              <a:latin typeface="Georgia"/>
              <a:ea typeface="Georgia"/>
              <a:cs typeface="Georgia"/>
              <a:sym typeface="Georgia"/>
            </a:endParaRP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Adjust the choices in (b) and (c) as necessary.</a:t>
            </a:r>
          </a:p>
        </p:txBody>
      </p:sp>
      <p:pic>
        <p:nvPicPr>
          <p:cNvPr id="865" name="Shape 865"/>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66" name="Shape 866"/>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67" name="Shape 867"/>
          <p:cNvSpPr/>
          <p:nvPr/>
        </p:nvSpPr>
        <p:spPr>
          <a:xfrm>
            <a:off x="2961475" y="1554750"/>
            <a:ext cx="8099699" cy="254100"/>
          </a:xfrm>
          <a:prstGeom prst="rect">
            <a:avLst/>
          </a:prstGeom>
          <a:noFill/>
          <a:ln>
            <a:noFill/>
          </a:ln>
        </p:spPr>
        <p:txBody>
          <a:bodyPr lIns="0" tIns="0" rIns="0" bIns="0" anchor="t" anchorCtr="0">
            <a:noAutofit/>
          </a:bodyPr>
          <a:lstStyle/>
          <a:p>
            <a:pPr lvl="0" rtl="0">
              <a:spcBef>
                <a:spcPts val="0"/>
              </a:spcBef>
              <a:buSzPct val="25000"/>
              <a:buNone/>
            </a:pPr>
            <a:r>
              <a:rPr lang="en-US" sz="2000" b="1">
                <a:solidFill>
                  <a:schemeClr val="dk1"/>
                </a:solidFill>
                <a:latin typeface="Oswald"/>
                <a:ea typeface="Oswald"/>
                <a:cs typeface="Oswald"/>
                <a:sym typeface="Oswald"/>
              </a:rPr>
              <a:t>TASKS AND QUESTIONS</a:t>
            </a:r>
          </a:p>
        </p:txBody>
      </p:sp>
      <p:cxnSp>
        <p:nvCxnSpPr>
          <p:cNvPr id="868" name="Shape 868"/>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69" name="Shape 869"/>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TWITTER LAB</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pic>
        <p:nvPicPr>
          <p:cNvPr id="874" name="Shape 87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75" name="Shape 87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76" name="Shape 876"/>
          <p:cNvSpPr/>
          <p:nvPr/>
        </p:nvSpPr>
        <p:spPr>
          <a:xfrm>
            <a:off x="2961475" y="2224360"/>
            <a:ext cx="7559399" cy="2496599"/>
          </a:xfrm>
          <a:prstGeom prst="rect">
            <a:avLst/>
          </a:prstGeom>
          <a:noFill/>
          <a:ln>
            <a:noFill/>
          </a:ln>
        </p:spPr>
        <p:txBody>
          <a:bodyPr lIns="50800" tIns="50800" rIns="50800" bIns="50800" anchor="ctr" anchorCtr="0">
            <a:noAutofit/>
          </a:bodyPr>
          <a:lstStyle/>
          <a:p>
            <a:pPr marL="457200" lvl="0" indent="-342900" rtl="0">
              <a:spcBef>
                <a:spcPts val="0"/>
              </a:spcBef>
              <a:buClr>
                <a:srgbClr val="333333"/>
              </a:buClr>
              <a:buSzPct val="100000"/>
              <a:buFont typeface="Helvetica Neue"/>
              <a:buAutoNum type="arabicPeriod"/>
            </a:pPr>
            <a:r>
              <a:rPr lang="en-US" sz="1800">
                <a:solidFill>
                  <a:srgbClr val="333333"/>
                </a:solidFill>
                <a:highlight>
                  <a:srgbClr val="FFFFFF"/>
                </a:highlight>
                <a:latin typeface="Georgia"/>
                <a:ea typeface="Georgia"/>
                <a:cs typeface="Georgia"/>
                <a:sym typeface="Georgia"/>
              </a:rPr>
              <a:t>Filter tweets to those that mention 'Iran' or similar entities and 'war' or similar entities.</a:t>
            </a: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Do this using just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a:t>
            </a: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Do this using </a:t>
            </a:r>
            <a:r>
              <a:rPr lang="en-US" sz="1800">
                <a:solidFill>
                  <a:srgbClr val="333333"/>
                </a:solidFill>
                <a:latin typeface="Georgia"/>
                <a:ea typeface="Georgia"/>
                <a:cs typeface="Georgia"/>
                <a:sym typeface="Georgia"/>
              </a:rPr>
              <a:t>word2vec</a:t>
            </a:r>
            <a:r>
              <a:rPr lang="en-US" sz="1800">
                <a:solidFill>
                  <a:srgbClr val="333333"/>
                </a:solidFill>
                <a:highlight>
                  <a:srgbClr val="FFFFFF"/>
                </a:highlight>
                <a:latin typeface="Georgia"/>
                <a:ea typeface="Georgia"/>
                <a:cs typeface="Georgia"/>
                <a:sym typeface="Georgia"/>
              </a:rPr>
              <a:t> similarity scores.</a:t>
            </a:r>
          </a:p>
        </p:txBody>
      </p:sp>
      <p:sp>
        <p:nvSpPr>
          <p:cNvPr id="877" name="Shape 877"/>
          <p:cNvSpPr/>
          <p:nvPr/>
        </p:nvSpPr>
        <p:spPr>
          <a:xfrm>
            <a:off x="3052755" y="5792350"/>
            <a:ext cx="8157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Working code and answers to the questions</a:t>
            </a:r>
          </a:p>
        </p:txBody>
      </p:sp>
      <p:sp>
        <p:nvSpPr>
          <p:cNvPr id="878" name="Shape 878"/>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879" name="Shape 879"/>
          <p:cNvSpPr/>
          <p:nvPr/>
        </p:nvSpPr>
        <p:spPr>
          <a:xfrm>
            <a:off x="2989800" y="1776150"/>
            <a:ext cx="8099699" cy="254100"/>
          </a:xfrm>
          <a:prstGeom prst="rect">
            <a:avLst/>
          </a:prstGeom>
          <a:noFill/>
          <a:ln>
            <a:noFill/>
          </a:ln>
        </p:spPr>
        <p:txBody>
          <a:bodyPr lIns="0" tIns="0" rIns="0" bIns="0" anchor="t" anchorCtr="0">
            <a:noAutofit/>
          </a:bodyPr>
          <a:lstStyle/>
          <a:p>
            <a:pPr lvl="0" rtl="0">
              <a:spcBef>
                <a:spcPts val="0"/>
              </a:spcBef>
              <a:buSzPct val="25000"/>
              <a:buNone/>
            </a:pPr>
            <a:r>
              <a:rPr lang="en-US" sz="2000" b="1">
                <a:solidFill>
                  <a:schemeClr val="dk1"/>
                </a:solidFill>
                <a:latin typeface="Oswald"/>
                <a:ea typeface="Oswald"/>
                <a:cs typeface="Oswald"/>
                <a:sym typeface="Oswald"/>
              </a:rPr>
              <a:t>TASKS AND QUESTIONS</a:t>
            </a:r>
          </a:p>
        </p:txBody>
      </p:sp>
      <p:cxnSp>
        <p:nvCxnSpPr>
          <p:cNvPr id="880" name="Shape 880"/>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81" name="Shape 881"/>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TWITTER LAB</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Shape 88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CONCLUSION</a:t>
            </a:r>
          </a:p>
        </p:txBody>
      </p:sp>
      <p:sp>
        <p:nvSpPr>
          <p:cNvPr id="887" name="Shape 88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TOPIC REVIEW</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Shape 892"/>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L</a:t>
            </a:r>
            <a:r>
              <a:rPr lang="en-US" sz="2800" dirty="0">
                <a:solidFill>
                  <a:srgbClr val="333333"/>
                </a:solidFill>
                <a:highlight>
                  <a:srgbClr val="FFFFFF"/>
                </a:highlight>
                <a:latin typeface="Arial" charset="0"/>
                <a:ea typeface="Arial" charset="0"/>
                <a:cs typeface="Arial" charset="0"/>
                <a:sym typeface="Georgia"/>
              </a:rPr>
              <a:t>atent variable models attempt to uncover structure from text</a:t>
            </a:r>
            <a:r>
              <a:rPr lang="en-US" sz="2800" dirty="0">
                <a:latin typeface="Arial" charset="0"/>
                <a:ea typeface="Arial" charset="0"/>
                <a:cs typeface="Arial" charset="0"/>
                <a:sym typeface="Georgia"/>
              </a:rPr>
              <a:t>.</a:t>
            </a:r>
          </a:p>
          <a:p>
            <a:pPr marR="0" lvl="0" algn="l" rtl="0">
              <a:spcBef>
                <a:spcPts val="0"/>
              </a:spcBef>
              <a:buNone/>
            </a:pPr>
            <a:endParaRPr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D</a:t>
            </a:r>
            <a:r>
              <a:rPr lang="en-US" sz="2800" dirty="0">
                <a:solidFill>
                  <a:srgbClr val="333333"/>
                </a:solidFill>
                <a:highlight>
                  <a:srgbClr val="FFFFFF"/>
                </a:highlight>
                <a:latin typeface="Arial" charset="0"/>
                <a:ea typeface="Arial" charset="0"/>
                <a:cs typeface="Arial" charset="0"/>
                <a:sym typeface="Georgia"/>
              </a:rPr>
              <a:t>imensionality reduction is focused on replacing correlated columns</a:t>
            </a:r>
            <a:r>
              <a:rPr lang="en-US" sz="2800" dirty="0">
                <a:latin typeface="Arial" charset="0"/>
                <a:ea typeface="Arial" charset="0"/>
                <a:cs typeface="Arial" charset="0"/>
                <a:sym typeface="Georgia"/>
              </a:rPr>
              <a:t>.</a:t>
            </a:r>
          </a:p>
          <a:p>
            <a:pPr marR="0" lvl="0" algn="l" rtl="0">
              <a:spcBef>
                <a:spcPts val="0"/>
              </a:spcBef>
              <a:buNone/>
            </a:pPr>
            <a:endParaRPr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a:t>
            </a:r>
            <a:r>
              <a:rPr lang="en-US" sz="2800" dirty="0">
                <a:solidFill>
                  <a:srgbClr val="333333"/>
                </a:solidFill>
                <a:highlight>
                  <a:srgbClr val="FFFFFF"/>
                </a:highlight>
                <a:latin typeface="Arial" charset="0"/>
                <a:ea typeface="Arial" charset="0"/>
                <a:cs typeface="Arial" charset="0"/>
                <a:sym typeface="Georgia"/>
              </a:rPr>
              <a:t>opic modeling (or LDA) uncovers the topics that are most common to each document and then the words most common to those topics</a:t>
            </a:r>
            <a:r>
              <a:rPr lang="en-US" sz="2800" dirty="0">
                <a:latin typeface="Arial" charset="0"/>
                <a:ea typeface="Arial" charset="0"/>
                <a:cs typeface="Arial" charset="0"/>
                <a:sym typeface="Georgia"/>
              </a:rPr>
              <a:t>.</a:t>
            </a:r>
          </a:p>
          <a:p>
            <a:pPr marR="0" lvl="0" algn="l" rtl="0">
              <a:spcBef>
                <a:spcPts val="0"/>
              </a:spcBef>
              <a:buNone/>
            </a:pPr>
            <a:endParaRPr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W</a:t>
            </a:r>
            <a:r>
              <a:rPr lang="en-US" sz="2800" dirty="0">
                <a:solidFill>
                  <a:srgbClr val="333333"/>
                </a:solidFill>
                <a:highlight>
                  <a:srgbClr val="FFFFFF"/>
                </a:highlight>
                <a:latin typeface="Arial" charset="0"/>
                <a:ea typeface="Arial" charset="0"/>
                <a:cs typeface="Arial" charset="0"/>
                <a:sym typeface="Georgia"/>
              </a:rPr>
              <a:t>ord2Vec builds a representation of a word from the way it was used originally</a:t>
            </a:r>
            <a:r>
              <a:rPr lang="en-US" sz="2800" dirty="0">
                <a:latin typeface="Arial" charset="0"/>
                <a:ea typeface="Arial" charset="0"/>
                <a:cs typeface="Arial" charset="0"/>
                <a:sym typeface="Georgia"/>
              </a:rPr>
              <a:t>.</a:t>
            </a:r>
          </a:p>
          <a:p>
            <a:pPr marR="0" lvl="0" algn="l" rtl="0">
              <a:spcBef>
                <a:spcPts val="0"/>
              </a:spcBef>
              <a:buNone/>
            </a:pPr>
            <a:endParaRPr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B</a:t>
            </a:r>
            <a:r>
              <a:rPr lang="en-US" sz="2800" dirty="0">
                <a:solidFill>
                  <a:srgbClr val="333333"/>
                </a:solidFill>
                <a:highlight>
                  <a:srgbClr val="FFFFFF"/>
                </a:highlight>
                <a:latin typeface="Arial" charset="0"/>
                <a:ea typeface="Arial" charset="0"/>
                <a:cs typeface="Arial" charset="0"/>
                <a:sym typeface="Georgia"/>
              </a:rPr>
              <a:t>oth techniques avoid learning grammar rules and instead rely on large datasets. They learn based on how the words are used, making them very flexible</a:t>
            </a:r>
            <a:r>
              <a:rPr lang="en-US" sz="2800" dirty="0">
                <a:latin typeface="Arial" charset="0"/>
                <a:ea typeface="Arial" charset="0"/>
                <a:cs typeface="Arial" charset="0"/>
                <a:sym typeface="Georgia"/>
              </a:rPr>
              <a:t>.</a:t>
            </a:r>
          </a:p>
          <a:p>
            <a:pPr marR="0" lvl="0" algn="l" rtl="0">
              <a:spcBef>
                <a:spcPts val="1000"/>
              </a:spcBef>
              <a:buNone/>
            </a:pPr>
            <a:endParaRPr sz="2800" dirty="0">
              <a:latin typeface="Arial" charset="0"/>
              <a:ea typeface="Arial" charset="0"/>
              <a:cs typeface="Arial" charset="0"/>
              <a:sym typeface="Georgia"/>
            </a:endParaRPr>
          </a:p>
        </p:txBody>
      </p:sp>
      <p:sp>
        <p:nvSpPr>
          <p:cNvPr id="893" name="Shape 89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CONCEPT REVIEW</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AFC0"/>
        </a:solidFill>
        <a:effectLst/>
      </p:bgPr>
    </p:bg>
    <p:spTree>
      <p:nvGrpSpPr>
        <p:cNvPr id="1" name="Shape 931"/>
        <p:cNvGrpSpPr/>
        <p:nvPr/>
      </p:nvGrpSpPr>
      <p:grpSpPr>
        <a:xfrm>
          <a:off x="0" y="0"/>
          <a:ext cx="0" cy="0"/>
          <a:chOff x="0" y="0"/>
          <a:chExt cx="0" cy="0"/>
        </a:xfrm>
      </p:grpSpPr>
      <p:sp>
        <p:nvSpPr>
          <p:cNvPr id="932" name="Shape 932"/>
          <p:cNvSpPr/>
          <p:nvPr/>
        </p:nvSpPr>
        <p:spPr>
          <a:xfrm>
            <a:off x="635000" y="1473200"/>
            <a:ext cx="11734800" cy="16127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000" b="1">
                <a:solidFill>
                  <a:srgbClr val="FFFFFF"/>
                </a:solidFill>
                <a:latin typeface="Arial" charset="0"/>
                <a:ea typeface="Arial" charset="0"/>
                <a:cs typeface="Arial" charset="0"/>
                <a:sym typeface="Oswald"/>
              </a:rPr>
              <a:t>EXIT TICKET </a:t>
            </a:r>
          </a:p>
          <a:p>
            <a:pPr marL="0" marR="0" lvl="0" indent="0" algn="l" rtl="0">
              <a:lnSpc>
                <a:spcPct val="75000"/>
              </a:lnSpc>
              <a:spcBef>
                <a:spcPts val="0"/>
              </a:spcBef>
              <a:buNone/>
            </a:pPr>
            <a:endParaRPr sz="9000" b="1">
              <a:solidFill>
                <a:srgbClr val="FFFFFF"/>
              </a:solidFill>
              <a:latin typeface="Arial" charset="0"/>
              <a:ea typeface="Arial" charset="0"/>
              <a:cs typeface="Arial" charset="0"/>
              <a:sym typeface="Impact"/>
            </a:endParaRPr>
          </a:p>
        </p:txBody>
      </p:sp>
      <p:cxnSp>
        <p:nvCxnSpPr>
          <p:cNvPr id="933" name="Shape 933"/>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934" name="Shape 934"/>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935" name="Shape 935"/>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Arial" charset="0"/>
                <a:ea typeface="Arial" charset="0"/>
                <a:cs typeface="Arial" charset="0"/>
                <a:sym typeface="Oswald"/>
              </a:rPr>
              <a:t>LESSON</a:t>
            </a:r>
          </a:p>
        </p:txBody>
      </p:sp>
      <p:sp>
        <p:nvSpPr>
          <p:cNvPr id="936" name="Shape 936"/>
          <p:cNvSpPr/>
          <p:nvPr/>
        </p:nvSpPr>
        <p:spPr>
          <a:xfrm>
            <a:off x="3113900" y="4078875"/>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Arial" charset="0"/>
                <a:ea typeface="Arial" charset="0"/>
                <a:cs typeface="Arial" charset="0"/>
                <a:sym typeface="Oswald"/>
              </a:rPr>
              <a:t>DON’T FORGET TO FILL OUT YOUR EXIT TICKET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LATENT VARIABLE MODELS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512" y="1300718"/>
            <a:ext cx="8920288" cy="488714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38378"/>
            <a:ext cx="5803227" cy="3964122"/>
          </a:xfrm>
          <a:prstGeom prst="rect">
            <a:avLst/>
          </a:prstGeom>
        </p:spPr>
      </p:pic>
      <p:sp>
        <p:nvSpPr>
          <p:cNvPr id="2" name="Rectangle 1"/>
          <p:cNvSpPr/>
          <p:nvPr/>
        </p:nvSpPr>
        <p:spPr>
          <a:xfrm>
            <a:off x="635000" y="1518834"/>
            <a:ext cx="1581258" cy="55793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Marketing</a:t>
            </a:r>
            <a:endParaRPr lang="en-US"/>
          </a:p>
        </p:txBody>
      </p:sp>
      <p:cxnSp>
        <p:nvCxnSpPr>
          <p:cNvPr id="6" name="Straight Arrow Connector 5"/>
          <p:cNvCxnSpPr>
            <a:stCxn id="2" idx="3"/>
          </p:cNvCxnSpPr>
          <p:nvPr/>
        </p:nvCxnSpPr>
        <p:spPr>
          <a:xfrm flipV="1">
            <a:off x="2216258" y="1797803"/>
            <a:ext cx="1868254" cy="1"/>
          </a:xfrm>
          <a:prstGeom prst="straightConnector1">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011766" y="2355124"/>
            <a:ext cx="1581258" cy="5579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Science</a:t>
            </a:r>
            <a:endParaRPr lang="en-US" dirty="0"/>
          </a:p>
        </p:txBody>
      </p:sp>
      <p:cxnSp>
        <p:nvCxnSpPr>
          <p:cNvPr id="9" name="Straight Arrow Connector 8"/>
          <p:cNvCxnSpPr>
            <a:stCxn id="8" idx="3"/>
          </p:cNvCxnSpPr>
          <p:nvPr/>
        </p:nvCxnSpPr>
        <p:spPr>
          <a:xfrm>
            <a:off x="3593024" y="2634094"/>
            <a:ext cx="635000" cy="3120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2"/>
          </p:cNvCxnSpPr>
          <p:nvPr/>
        </p:nvCxnSpPr>
        <p:spPr>
          <a:xfrm>
            <a:off x="2802395" y="2913063"/>
            <a:ext cx="299141" cy="120948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 idx="2"/>
          </p:cNvCxnSpPr>
          <p:nvPr/>
        </p:nvCxnSpPr>
        <p:spPr>
          <a:xfrm flipH="1">
            <a:off x="635000" y="2076773"/>
            <a:ext cx="790629" cy="1540574"/>
          </a:xfrm>
          <a:prstGeom prst="straightConnector1">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925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LATENT VARIABLE MODELS</a:t>
            </a:r>
          </a:p>
        </p:txBody>
      </p:sp>
      <p:sp>
        <p:nvSpPr>
          <p:cNvPr id="486" name="Shape 48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i="1" dirty="0">
                <a:latin typeface="Arial" charset="0"/>
                <a:ea typeface="Arial" charset="0"/>
                <a:cs typeface="Arial" charset="0"/>
                <a:sym typeface="Georgia"/>
              </a:rPr>
              <a:t>Latent variable models</a:t>
            </a:r>
            <a:r>
              <a:rPr lang="en-US" sz="2800" dirty="0">
                <a:latin typeface="Arial" charset="0"/>
                <a:ea typeface="Arial" charset="0"/>
                <a:cs typeface="Arial" charset="0"/>
                <a:sym typeface="Georgia"/>
              </a:rPr>
              <a:t> </a:t>
            </a:r>
            <a:r>
              <a:rPr lang="en-US" sz="2800" dirty="0" smtClean="0">
                <a:latin typeface="Arial" charset="0"/>
                <a:ea typeface="Arial" charset="0"/>
                <a:cs typeface="Arial" charset="0"/>
                <a:sym typeface="Georgia"/>
              </a:rPr>
              <a:t>try </a:t>
            </a:r>
            <a:r>
              <a:rPr lang="en-US" sz="2800" dirty="0">
                <a:latin typeface="Arial" charset="0"/>
                <a:ea typeface="Arial" charset="0"/>
                <a:cs typeface="Arial" charset="0"/>
                <a:sym typeface="Georgia"/>
              </a:rPr>
              <a:t>to understand language based on </a:t>
            </a:r>
            <a:r>
              <a:rPr lang="en-US" sz="2800" b="1" dirty="0">
                <a:latin typeface="Arial" charset="0"/>
                <a:ea typeface="Arial" charset="0"/>
                <a:cs typeface="Arial" charset="0"/>
                <a:sym typeface="Georgia"/>
              </a:rPr>
              <a:t>how</a:t>
            </a:r>
            <a:r>
              <a:rPr lang="en-US" sz="2800" dirty="0">
                <a:latin typeface="Arial" charset="0"/>
                <a:ea typeface="Arial" charset="0"/>
                <a:cs typeface="Arial" charset="0"/>
                <a:sym typeface="Georgia"/>
              </a:rPr>
              <a:t> the words are used.</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For example, instead of learning that ‘bad’ and ‘badly’ are related because they share the same root, we’ll determine that they are related because they are often used in the same way often or near the same words.</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We’ll use </a:t>
            </a:r>
            <a:r>
              <a:rPr lang="en-US" sz="2800" i="1" dirty="0">
                <a:latin typeface="Arial" charset="0"/>
                <a:ea typeface="Arial" charset="0"/>
                <a:cs typeface="Arial" charset="0"/>
                <a:sym typeface="Georgia"/>
              </a:rPr>
              <a:t>unsupervised</a:t>
            </a:r>
            <a:r>
              <a:rPr lang="en-US" sz="2800" dirty="0">
                <a:latin typeface="Arial" charset="0"/>
                <a:ea typeface="Arial" charset="0"/>
                <a:cs typeface="Arial" charset="0"/>
                <a:sym typeface="Georgia"/>
              </a:rPr>
              <a:t> techniques (discovering patterns or structure) to extract the information.</a:t>
            </a:r>
          </a:p>
          <a:p>
            <a:pPr marR="0" lvl="0" algn="l" rtl="0">
              <a:spcBef>
                <a:spcPts val="1000"/>
              </a:spcBef>
              <a:buNone/>
            </a:pPr>
            <a:endParaRPr sz="2800" dirty="0">
              <a:latin typeface="Arial" charset="0"/>
              <a:ea typeface="Arial" charset="0"/>
              <a:cs typeface="Arial" charset="0"/>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body" idx="1"/>
          </p:nvPr>
        </p:nvSpPr>
        <p:spPr>
          <a:xfrm>
            <a:off x="466852" y="1292775"/>
            <a:ext cx="5865300" cy="5785942"/>
          </a:xfrm>
          <a:prstGeom prst="rect">
            <a:avLst/>
          </a:prstGeom>
          <a:noFill/>
          <a:ln>
            <a:noFill/>
          </a:ln>
        </p:spPr>
        <p:txBody>
          <a:bodyPr lIns="0" tIns="0" rIns="0" bIns="0" anchor="t" anchorCtr="0">
            <a:noAutofit/>
          </a:bodyPr>
          <a:lstStyle/>
          <a:p>
            <a:pPr marR="0" lvl="0" algn="ctr" rtl="0">
              <a:spcBef>
                <a:spcPts val="0"/>
              </a:spcBef>
              <a:buNone/>
            </a:pPr>
            <a:endParaRPr sz="2800" dirty="0">
              <a:latin typeface="Arial" charset="0"/>
              <a:ea typeface="Arial" charset="0"/>
              <a:cs typeface="Arial" charset="0"/>
              <a:sym typeface="Georgia"/>
            </a:endParaRPr>
          </a:p>
          <a:p>
            <a:pPr marR="0" lvl="0" algn="ctr" rtl="0">
              <a:spcBef>
                <a:spcPts val="0"/>
              </a:spcBef>
              <a:buNone/>
            </a:pPr>
            <a:r>
              <a:rPr lang="en-US" sz="2800" b="1" dirty="0">
                <a:latin typeface="Arial" charset="0"/>
                <a:ea typeface="Arial" charset="0"/>
                <a:cs typeface="Arial" charset="0"/>
                <a:sym typeface="Georgia"/>
              </a:rPr>
              <a:t>Traditional NLP Models</a:t>
            </a:r>
          </a:p>
          <a:p>
            <a:pPr marR="0" lvl="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Focused on theoretical understanding of language </a:t>
            </a:r>
          </a:p>
          <a:p>
            <a:pPr marR="0" lvl="0" algn="l" rtl="0">
              <a:spcBef>
                <a:spcPts val="0"/>
              </a:spcBef>
              <a:buNone/>
            </a:pPr>
            <a:endParaRPr sz="2800" dirty="0">
              <a:latin typeface="Arial" charset="0"/>
              <a:ea typeface="Arial" charset="0"/>
              <a:cs typeface="Arial" charset="0"/>
              <a:sym typeface="Georgia"/>
            </a:endParaRPr>
          </a:p>
          <a:p>
            <a:pPr marR="0" lvl="0" algn="l"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Tries to learn the rules of a particular language</a:t>
            </a:r>
          </a:p>
          <a:p>
            <a:pPr marL="0" marR="0" lvl="0" indent="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Preprogrammed set of rules</a:t>
            </a:r>
          </a:p>
        </p:txBody>
      </p:sp>
      <p:sp>
        <p:nvSpPr>
          <p:cNvPr id="492" name="Shape 49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sp>
        <p:nvSpPr>
          <p:cNvPr id="493" name="Shape 493"/>
          <p:cNvSpPr txBox="1">
            <a:spLocks noGrp="1"/>
          </p:cNvSpPr>
          <p:nvPr>
            <p:ph type="body" idx="1"/>
          </p:nvPr>
        </p:nvSpPr>
        <p:spPr>
          <a:xfrm>
            <a:off x="6731280" y="1292774"/>
            <a:ext cx="5865300" cy="5785943"/>
          </a:xfrm>
          <a:prstGeom prst="rect">
            <a:avLst/>
          </a:prstGeom>
          <a:noFill/>
          <a:ln>
            <a:noFill/>
          </a:ln>
        </p:spPr>
        <p:txBody>
          <a:bodyPr lIns="0" tIns="0" rIns="0" bIns="0" anchor="t" anchorCtr="0">
            <a:noAutofit/>
          </a:bodyPr>
          <a:lstStyle/>
          <a:p>
            <a:pPr marR="0" lvl="0" algn="ctr" rtl="0">
              <a:spcBef>
                <a:spcPts val="0"/>
              </a:spcBef>
              <a:buNone/>
            </a:pPr>
            <a:endParaRPr sz="2800" dirty="0">
              <a:latin typeface="Arial" charset="0"/>
              <a:ea typeface="Arial" charset="0"/>
              <a:cs typeface="Arial" charset="0"/>
              <a:sym typeface="Georgia"/>
            </a:endParaRPr>
          </a:p>
          <a:p>
            <a:pPr marR="0" lvl="0" algn="ctr" rtl="0">
              <a:spcBef>
                <a:spcPts val="0"/>
              </a:spcBef>
              <a:buNone/>
            </a:pPr>
            <a:r>
              <a:rPr lang="en-US" sz="2800" b="1" dirty="0">
                <a:latin typeface="Arial" charset="0"/>
                <a:ea typeface="Arial" charset="0"/>
                <a:cs typeface="Arial" charset="0"/>
                <a:sym typeface="Georgia"/>
              </a:rPr>
              <a:t>Latent Variable Models</a:t>
            </a:r>
          </a:p>
          <a:p>
            <a:pPr marR="0" lvl="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Focused on how the language is actually used in practice</a:t>
            </a:r>
          </a:p>
          <a:p>
            <a:pPr marR="0" lvl="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Infers meaning from how words are used together</a:t>
            </a:r>
          </a:p>
          <a:p>
            <a:pPr marL="0" marR="0" lvl="0" indent="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Uses unsupervised learning to discover patterns or structure</a:t>
            </a: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301</TotalTime>
  <Words>2921</Words>
  <Application>Microsoft Macintosh PowerPoint</Application>
  <PresentationFormat>Custom</PresentationFormat>
  <Paragraphs>496</Paragraphs>
  <Slides>68</Slides>
  <Notes>68</Notes>
  <HiddenSlides>11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68</vt:i4>
      </vt:variant>
    </vt:vector>
  </HeadingPairs>
  <TitlesOfParts>
    <vt:vector size="78" baseType="lpstr">
      <vt:lpstr>Consolas</vt:lpstr>
      <vt:lpstr>Courier New</vt:lpstr>
      <vt:lpstr>Georgia</vt:lpstr>
      <vt:lpstr>Helvetica Neue</vt:lpstr>
      <vt:lpstr>Impact</vt:lpstr>
      <vt:lpstr>Merriweather Sans</vt:lpstr>
      <vt:lpstr>Oswald</vt:lpstr>
      <vt:lpstr>Arial</vt:lpstr>
      <vt:lpstr>White</vt:lpstr>
      <vt:lpstr>White</vt:lpstr>
      <vt:lpstr>PowerPoint Presentation</vt:lpstr>
      <vt:lpstr>PowerPoint Presentation</vt:lpstr>
      <vt:lpstr>PowerPoint Presentation</vt:lpstr>
      <vt:lpstr>PowerPoint Presentation</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Reid Offringa</cp:lastModifiedBy>
  <cp:revision>138</cp:revision>
  <dcterms:modified xsi:type="dcterms:W3CDTF">2017-03-29T01:18:26Z</dcterms:modified>
</cp:coreProperties>
</file>